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9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1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3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10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0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8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0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5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54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07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00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FA9327B-0F60-46E3-AD80-CE7383856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3CB795-E5DA-D2F7-2A12-5BF32DAE4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82" y="4660681"/>
            <a:ext cx="9689834" cy="1125050"/>
          </a:xfrm>
        </p:spPr>
        <p:txBody>
          <a:bodyPr anchor="b">
            <a:normAutofit/>
          </a:bodyPr>
          <a:lstStyle/>
          <a:p>
            <a:pPr algn="ctr"/>
            <a:r>
              <a:rPr lang="pl-PL" sz="1800" b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PODATKI I OPŁATY LOKALNE – </a:t>
            </a:r>
            <a:br>
              <a:rPr lang="pl-PL" sz="180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</a:br>
            <a:r>
              <a:rPr lang="pl-PL" sz="1800" b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TORUŃSKI PRZEGLĄD ORZECZNICTWA (edycja 2023) </a:t>
            </a:r>
            <a:br>
              <a:rPr lang="pl-PL" sz="180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</a:br>
            <a:r>
              <a:rPr lang="pl-PL" sz="1800" b="1" u="sng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  <a:t>dnia 1-2 czerwca 2023 r. </a:t>
            </a:r>
            <a:br>
              <a:rPr lang="pl-PL" sz="180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Bookman Old Style" panose="02050604050505020204" pitchFamily="18" charset="0"/>
              </a:rPr>
            </a:br>
            <a:endParaRPr lang="pl-PL" sz="18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64FD0D0-9A2D-5E75-17AC-CB8CB0852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997" y="5866227"/>
            <a:ext cx="8314005" cy="696351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Dr hab. Katarzyna Kopyściańska prof. </a:t>
            </a:r>
            <a:r>
              <a:rPr lang="pl-PL" dirty="0" err="1"/>
              <a:t>UWr</a:t>
            </a:r>
            <a:r>
              <a:rPr lang="pl-PL" dirty="0"/>
              <a:t>. </a:t>
            </a:r>
          </a:p>
        </p:txBody>
      </p:sp>
      <p:pic>
        <p:nvPicPr>
          <p:cNvPr id="5" name="Obraz 4" descr="Posąg na szczycie budynku">
            <a:extLst>
              <a:ext uri="{FF2B5EF4-FFF2-40B4-BE49-F238E27FC236}">
                <a16:creationId xmlns:a16="http://schemas.microsoft.com/office/drawing/2014/main" id="{F31324A9-068A-43E2-726D-1CFF591B1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14" b="2283"/>
          <a:stretch/>
        </p:blipFill>
        <p:spPr>
          <a:xfrm>
            <a:off x="20" y="1"/>
            <a:ext cx="12191980" cy="4305300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BD1C99D0-461D-4A91-81EF-CCCD798B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3053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91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A6941D-11E2-4CEF-9403-A16C08290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0144" y="1242061"/>
            <a:ext cx="3680458" cy="2613660"/>
          </a:xfrm>
        </p:spPr>
        <p:txBody>
          <a:bodyPr anchor="b">
            <a:normAutofit/>
          </a:bodyPr>
          <a:lstStyle/>
          <a:p>
            <a:pPr algn="ctr"/>
            <a:r>
              <a:rPr lang="pl-PL" sz="3600">
                <a:effectLst/>
              </a:rPr>
              <a:t>wyrok NSA z 19.07.2022, II OSK 2515/19</a:t>
            </a:r>
            <a:endParaRPr lang="en-US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F16D32-479E-30E2-9A55-E095CC02C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3505" y="4114800"/>
            <a:ext cx="3233737" cy="1861154"/>
          </a:xfrm>
        </p:spPr>
        <p:txBody>
          <a:bodyPr anchor="t">
            <a:normAutofit/>
          </a:bodyPr>
          <a:lstStyle/>
          <a:p>
            <a:pPr algn="ctr"/>
            <a:r>
              <a:rPr lang="pl-PL" b="1" dirty="0">
                <a:effectLst/>
              </a:rPr>
              <a:t>dopuszczalność objęcia opłatą planistyczną części nieruchomości</a:t>
            </a:r>
            <a:endParaRPr lang="pl-PL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5" name="Obraz 4" descr="Schody frontowe i kolumny majestatycznego budynku miejskiego">
            <a:extLst>
              <a:ext uri="{FF2B5EF4-FFF2-40B4-BE49-F238E27FC236}">
                <a16:creationId xmlns:a16="http://schemas.microsoft.com/office/drawing/2014/main" id="{F2C86821-F118-56C3-7C93-AD619AD52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1" r="5664" b="4"/>
          <a:stretch/>
        </p:blipFill>
        <p:spPr>
          <a:xfrm>
            <a:off x="838201" y="1130917"/>
            <a:ext cx="5478780" cy="4596165"/>
          </a:xfrm>
          <a:prstGeom prst="rect">
            <a:avLst/>
          </a:prstGeom>
          <a:noFill/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F1BEEE-A0B7-4861-8302-BD4F66C79297}" type="datetime1">
              <a:rPr lang="en-US" smtClean="0"/>
              <a:pPr>
                <a:spcAft>
                  <a:spcPts val="600"/>
                </a:spcAft>
              </a:pPr>
              <a:t>6/7/2023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1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D5F4B5-A431-0CAB-3487-8A77DEB0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35" y="4611485"/>
            <a:ext cx="4173417" cy="1744865"/>
          </a:xfrm>
        </p:spPr>
        <p:txBody>
          <a:bodyPr anchor="t">
            <a:normAutofit/>
          </a:bodyPr>
          <a:lstStyle/>
          <a:p>
            <a:pPr algn="ctr"/>
            <a:r>
              <a:rPr lang="pl-PL" sz="3600" dirty="0"/>
              <a:t>Teza wyroku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A9EDE29-E0C6-4D46-9E25-79324E6D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5" name="Obraz 4" descr="Kolumny na zewnątrz budynku na dworze najwyższego poziomu">
            <a:extLst>
              <a:ext uri="{FF2B5EF4-FFF2-40B4-BE49-F238E27FC236}">
                <a16:creationId xmlns:a16="http://schemas.microsoft.com/office/drawing/2014/main" id="{5BC2611D-9D63-2EDE-0F6E-06EE62DE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15" y="1335748"/>
            <a:ext cx="3796208" cy="2533968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479D32-AA2B-9C04-8DE0-B50E5C55C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289" y="838200"/>
            <a:ext cx="4215510" cy="5265566"/>
          </a:xfrm>
        </p:spPr>
        <p:txBody>
          <a:bodyPr>
            <a:normAutofit/>
          </a:bodyPr>
          <a:lstStyle/>
          <a:p>
            <a:r>
              <a:rPr lang="pl-PL" dirty="0"/>
              <a:t>W świetle art. 36 ust. 4 </a:t>
            </a:r>
            <a:r>
              <a:rPr lang="pl-PL" dirty="0" err="1"/>
              <a:t>u.p.z.p</a:t>
            </a:r>
            <a:r>
              <a:rPr lang="pl-PL" dirty="0"/>
              <a:t>. kluczową przesłanką dopuszczalności ustalenia opłaty z tytułu ulepszenia planistycznego jest wzrost wartości nieruchomości wywołany uchwaleniem albo zmianą planu. Zatem w sytuacji, </a:t>
            </a:r>
            <a:r>
              <a:rPr lang="pl-PL" b="1" dirty="0"/>
              <a:t>kiedy tylko część nieruchomości w rozumieniu wieczystoksięgowym, czy też część działki ewidencyjnej została objęta ustaleniami nowego planu, wzrost wartości nieruchomości może być ustalony tylko dla tej wyodrębnionej funkcjonalnie części.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C4315EF-4DA4-4F53-AD57-9AEA11A0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2A1093-4528-4FF6-86E9-CF772E082AFB}" type="datetime1">
              <a:rPr lang="en-US" smtClean="0"/>
              <a:pPr>
                <a:spcAft>
                  <a:spcPts val="600"/>
                </a:spcAft>
              </a:pPr>
              <a:t>6/7/2023</a:t>
            </a:fld>
            <a:endParaRPr lang="en-US"/>
          </a:p>
        </p:txBody>
      </p:sp>
      <p:sp>
        <p:nvSpPr>
          <p:cNvPr id="14" name="Slide Number Placeholder 18">
            <a:extLst>
              <a:ext uri="{FF2B5EF4-FFF2-40B4-BE49-F238E27FC236}">
                <a16:creationId xmlns:a16="http://schemas.microsoft.com/office/drawing/2014/main" id="{F664BE16-65FE-4E58-BF5C-475E8F8E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9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6FE54D-C944-788E-2FDB-D1C0C124F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35" y="4611485"/>
            <a:ext cx="4173417" cy="1744865"/>
          </a:xfrm>
        </p:spPr>
        <p:txBody>
          <a:bodyPr anchor="t">
            <a:normAutofit/>
          </a:bodyPr>
          <a:lstStyle/>
          <a:p>
            <a:pPr algn="ctr"/>
            <a:r>
              <a:rPr lang="pl-PL" sz="2800"/>
              <a:t>Art. 36 ust. 4 ustawy o planowaniu i zagospodarowaniu przestrzennym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5" name="Obraz 4" descr="Kobieta po siatkówkaie">
            <a:extLst>
              <a:ext uri="{FF2B5EF4-FFF2-40B4-BE49-F238E27FC236}">
                <a16:creationId xmlns:a16="http://schemas.microsoft.com/office/drawing/2014/main" id="{F7E89B75-570E-B060-91EC-CBB9771F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15" y="1335748"/>
            <a:ext cx="3796208" cy="2533968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F91446-7A6A-81A5-A138-DB2322D8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289" y="838200"/>
            <a:ext cx="4215510" cy="5265566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Jeżeli w związku z uchwaleniem planu miejscowego albo jego zmianą wartość nieruchomości wzrosła, a właściciel lub użytkownik wieczysty zbywa tę nieruchomość, wójt, burmistrz albo prezydent miasta pobiera jednorazową opłatę ustaloną w tym planie, określoną w stosunku procentowym do wzrostu wartości nieruchomości. Opłata ta jest dochodem własnym gminy. Wysokość opłaty nie może być wyższa niż 30% wzrostu wartości nieruchomości.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E97E0-6161-40DC-BC0D-2BDE091EBA57}" type="datetime1">
              <a:rPr lang="en-US" smtClean="0"/>
              <a:pPr>
                <a:spcAft>
                  <a:spcPts val="600"/>
                </a:spcAft>
              </a:pPr>
              <a:t>6/7/2023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0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2A6941D-11E2-4CEF-9403-A16C0829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9" y="838200"/>
            <a:ext cx="6037941" cy="1514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/>
              <a:t>Art. 37 ust. O planowaniu I zagospodarowaniu 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pic>
        <p:nvPicPr>
          <p:cNvPr id="5" name="Symbol zastępczy zawartości 4" descr="Nowoczesny dom z betonu, szkła i zesłania, na dwóch poziomach, otwierający się na wężownicę z miejscami siedzącymi i trawnikiem">
            <a:extLst>
              <a:ext uri="{FF2B5EF4-FFF2-40B4-BE49-F238E27FC236}">
                <a16:creationId xmlns:a16="http://schemas.microsoft.com/office/drawing/2014/main" id="{D3488A87-8A85-7978-07CA-FCF35EF6E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83" r="10846" b="-1"/>
          <a:stretch/>
        </p:blipFill>
        <p:spPr>
          <a:xfrm>
            <a:off x="1630649" y="2491757"/>
            <a:ext cx="3761812" cy="3528043"/>
          </a:xfr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F9E0FC7-C9BB-ABA8-6C45-6F53595E664B}"/>
              </a:ext>
            </a:extLst>
          </p:cNvPr>
          <p:cNvSpPr txBox="1"/>
          <p:nvPr/>
        </p:nvSpPr>
        <p:spPr>
          <a:xfrm>
            <a:off x="7924811" y="838200"/>
            <a:ext cx="3428988" cy="533876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SzPct val="80000"/>
            </a:pPr>
            <a:r>
              <a:rPr lang="en-US" sz="1700"/>
              <a:t> Wysokość odszkodowania z tytułu obniżenia wartości nieruchomości, o którym mowa w art. 36 ust. 3, oraz wysokość opłaty z tytułu wzrostu wartości nieruchomości, o której mowa w art. 36 ust. 4, ustala się na dzień jej sprzedaży. Obniżenie oraz wzrost wartości nieruchomości stanowią różnicę między wartością nieruchomości określoną przy uwzględnieniu przeznaczenia terenu obowiązującego po uchwaleniu lub zmianie planu miejscowego a jej wartością, określoną przy uwzględnieniu przeznaczenia terenu, obowiązującego przed zmianą tego planu, lub faktycznego sposobu wykorzystywania nieruchomości przed jego uchwaleniem.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F1BEEE-A0B7-4861-8302-BD4F66C79297}" type="datetime1">
              <a:rPr lang="en-US" smtClean="0"/>
              <a:pPr>
                <a:spcAft>
                  <a:spcPts val="600"/>
                </a:spcAft>
              </a:pPr>
              <a:t>6/7/2023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CBF1A6-BD9B-BF10-30DE-EF486AE30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739" y="1242061"/>
            <a:ext cx="3680458" cy="2613660"/>
          </a:xfrm>
        </p:spPr>
        <p:txBody>
          <a:bodyPr anchor="b">
            <a:normAutofit/>
          </a:bodyPr>
          <a:lstStyle/>
          <a:p>
            <a:pPr algn="ctr"/>
            <a:r>
              <a:rPr lang="pl-PL" sz="3100"/>
              <a:t>Definicja nieruchomości?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0D8BFA-0A86-4E64-69AF-6F309D6D7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100" y="4114800"/>
            <a:ext cx="3233737" cy="1861154"/>
          </a:xfrm>
        </p:spPr>
        <p:txBody>
          <a:bodyPr anchor="t">
            <a:normAutofit/>
          </a:bodyPr>
          <a:lstStyle/>
          <a:p>
            <a:pPr algn="ctr"/>
            <a:r>
              <a:rPr lang="pl-PL" dirty="0"/>
              <a:t>Czy ponownie ulega poszerzeniu w związku z celami fiskalnymi?</a:t>
            </a:r>
            <a:endParaRPr lang="pl-PL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BB845BB-54EF-4514-A998-C04FFDEE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5" name="Obraz 4" descr="Rząd ułożonych domy, z różnymi elewacjami kolorów, metalowymi poręczami i schodami do przodu do drzwi przednich oraz bramami bocznymi do boków">
            <a:extLst>
              <a:ext uri="{FF2B5EF4-FFF2-40B4-BE49-F238E27FC236}">
                <a16:creationId xmlns:a16="http://schemas.microsoft.com/office/drawing/2014/main" id="{9785E14E-6A8C-4D76-1924-73C17609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85" y="1587463"/>
            <a:ext cx="5517714" cy="3683074"/>
          </a:xfrm>
          <a:prstGeom prst="rect">
            <a:avLst/>
          </a:prstGeom>
          <a:noFill/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DCCE557-E097-4F8D-AF45-6407FB7A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7BC9090-9BE8-4611-B040-7831269239B8}" type="datetime1">
              <a:rPr lang="en-US" smtClean="0"/>
              <a:pPr>
                <a:spcAft>
                  <a:spcPts val="600"/>
                </a:spcAft>
              </a:pPr>
              <a:t>6/7/2023</a:t>
            </a:fld>
            <a:endParaRPr lang="en-US"/>
          </a:p>
        </p:txBody>
      </p:sp>
      <p:sp>
        <p:nvSpPr>
          <p:cNvPr id="14" name="Slide Number Placeholder 19">
            <a:extLst>
              <a:ext uri="{FF2B5EF4-FFF2-40B4-BE49-F238E27FC236}">
                <a16:creationId xmlns:a16="http://schemas.microsoft.com/office/drawing/2014/main" id="{F81F9278-0E0F-41D5-9B0E-507E77D9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4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A6941D-11E2-4CEF-9403-A16C0829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35" y="4611486"/>
            <a:ext cx="4173417" cy="1611518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err="1"/>
              <a:t>Definicja</a:t>
            </a:r>
            <a:r>
              <a:rPr lang="en-US" sz="3600" dirty="0"/>
              <a:t> </a:t>
            </a:r>
            <a:r>
              <a:rPr lang="en-US" sz="3600" dirty="0" err="1"/>
              <a:t>nieruchomości</a:t>
            </a:r>
            <a:r>
              <a:rPr lang="en-US" sz="3600" dirty="0"/>
              <a:t>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384373-EAE6-4D7A-8B9D-E008AD900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5" name="Obraz 4" descr="Czerwone klasyczne budynki ze schodami i balustrami">
            <a:extLst>
              <a:ext uri="{FF2B5EF4-FFF2-40B4-BE49-F238E27FC236}">
                <a16:creationId xmlns:a16="http://schemas.microsoft.com/office/drawing/2014/main" id="{74A3F735-AD71-C804-7EDE-D8910B2D5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0" r="3253" b="-2"/>
          <a:stretch/>
        </p:blipFill>
        <p:spPr>
          <a:xfrm>
            <a:off x="1260308" y="1100329"/>
            <a:ext cx="3776470" cy="3168100"/>
          </a:xfrm>
          <a:custGeom>
            <a:avLst/>
            <a:gdLst/>
            <a:ahLst/>
            <a:cxnLst/>
            <a:rect l="l" t="t" r="r" b="b"/>
            <a:pathLst>
              <a:path w="3776470" h="3168100">
                <a:moveTo>
                  <a:pt x="1888235" y="0"/>
                </a:moveTo>
                <a:cubicBezTo>
                  <a:pt x="2931078" y="0"/>
                  <a:pt x="3776470" y="845392"/>
                  <a:pt x="3776470" y="1888235"/>
                </a:cubicBezTo>
                <a:lnTo>
                  <a:pt x="3776470" y="3168100"/>
                </a:lnTo>
                <a:lnTo>
                  <a:pt x="0" y="3168100"/>
                </a:lnTo>
                <a:lnTo>
                  <a:pt x="0" y="1888235"/>
                </a:lnTo>
                <a:cubicBezTo>
                  <a:pt x="0" y="845392"/>
                  <a:pt x="845392" y="0"/>
                  <a:pt x="1888235" y="0"/>
                </a:cubicBezTo>
                <a:close/>
              </a:path>
            </a:pathLst>
          </a:cu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9F50AE-1AF1-F9D4-4462-0BEF31BC2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289" y="838200"/>
            <a:ext cx="4215510" cy="5334000"/>
          </a:xfrm>
        </p:spPr>
        <p:txBody>
          <a:bodyPr>
            <a:normAutofit/>
          </a:bodyPr>
          <a:lstStyle/>
          <a:p>
            <a:r>
              <a:rPr lang="pl-PL" dirty="0"/>
              <a:t>Pojęcie nieruchomości z punktu widzenia wykładni funkcjonalnej i systemowej 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73A9451-6C04-4EAB-BE98-3DBFDE9AC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F1BEEE-A0B7-4861-8302-BD4F66C79297}" type="datetime1">
              <a:rPr lang="en-US" smtClean="0"/>
              <a:pPr>
                <a:spcAft>
                  <a:spcPts val="600"/>
                </a:spcAft>
              </a:pPr>
              <a:t>6/7/2023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B7ADB87-B7F5-45DE-813F-07A3590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5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2A6941D-11E2-4CEF-9403-A16C0829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28" y="1496937"/>
            <a:ext cx="3636915" cy="4675263"/>
          </a:xfrm>
        </p:spPr>
        <p:txBody>
          <a:bodyPr anchor="b">
            <a:normAutofit/>
          </a:bodyPr>
          <a:lstStyle/>
          <a:p>
            <a:r>
              <a:rPr lang="en-US" dirty="0" err="1"/>
              <a:t>Dziękuję</a:t>
            </a:r>
            <a:r>
              <a:rPr lang="en-US" dirty="0"/>
              <a:t> za </a:t>
            </a:r>
            <a:r>
              <a:rPr lang="en-US" dirty="0" err="1"/>
              <a:t>uwagę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4A88C2B-BBA4-42B4-BD90-10615AE6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5" name="Obraz 4" descr="Różowy dom z różowym wejściem z oknem i rowerem">
            <a:extLst>
              <a:ext uri="{FF2B5EF4-FFF2-40B4-BE49-F238E27FC236}">
                <a16:creationId xmlns:a16="http://schemas.microsoft.com/office/drawing/2014/main" id="{A207BBDE-6662-BB0E-9FBB-D7A39BE01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67" y="917296"/>
            <a:ext cx="5318697" cy="3457153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767B3-0A28-0DB0-F8F9-2153E5AF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100" y="4673951"/>
            <a:ext cx="5463630" cy="16582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l-PL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30C91EB-472B-457A-9721-71076CA5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25981" y="4687095"/>
            <a:ext cx="270669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3BA314-ADB5-4816-8D49-4E0794D5FE7E}" type="datetime1">
              <a:rPr lang="en-US" smtClean="0"/>
              <a:pPr>
                <a:spcAft>
                  <a:spcPts val="600"/>
                </a:spcAft>
              </a:pPr>
              <a:t>6/7/2023</a:t>
            </a:fld>
            <a:endParaRPr lang="en-US"/>
          </a:p>
        </p:txBody>
      </p:sp>
      <p:sp>
        <p:nvSpPr>
          <p:cNvPr id="16" name="Slide Number Placeholder 18">
            <a:extLst>
              <a:ext uri="{FF2B5EF4-FFF2-40B4-BE49-F238E27FC236}">
                <a16:creationId xmlns:a16="http://schemas.microsoft.com/office/drawing/2014/main" id="{920EAB97-BCBD-4835-8F90-55730D56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98328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360</Words>
  <Application>Microsoft Office PowerPoint</Application>
  <PresentationFormat>Panoramiczny</PresentationFormat>
  <Paragraphs>37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Bookman Old Style</vt:lpstr>
      <vt:lpstr>Calibri</vt:lpstr>
      <vt:lpstr>Felix Titling</vt:lpstr>
      <vt:lpstr>Goudy Old Style</vt:lpstr>
      <vt:lpstr>ArchwayVTI</vt:lpstr>
      <vt:lpstr>PODATKI I OPŁATY LOKALNE –  TORUŃSKI PRZEGLĄD ORZECZNICTWA (edycja 2023)  dnia 1-2 czerwca 2023 r.  </vt:lpstr>
      <vt:lpstr>wyrok NSA z 19.07.2022, II OSK 2515/19</vt:lpstr>
      <vt:lpstr>Teza wyroku </vt:lpstr>
      <vt:lpstr>Art. 36 ust. 4 ustawy o planowaniu i zagospodarowaniu przestrzennym </vt:lpstr>
      <vt:lpstr>Art. 37 ust. O planowaniu I zagospodarowaniu </vt:lpstr>
      <vt:lpstr>Definicja nieruchomości?</vt:lpstr>
      <vt:lpstr>Definicja nieruchomości 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PODATKI I OPŁATY LOKALNE –  TORUŃSKI PRZEGLĄD ORZECZNICTWA (edycja 2023)  dnia 1-2 czerwca 2023 r.</dc:title>
  <dc:creator>Katarzyna Kopyściańska</dc:creator>
  <cp:lastModifiedBy>Wojciech Morawski (wmoraw)</cp:lastModifiedBy>
  <cp:revision>3</cp:revision>
  <dcterms:created xsi:type="dcterms:W3CDTF">2023-05-31T17:24:56Z</dcterms:created>
  <dcterms:modified xsi:type="dcterms:W3CDTF">2023-06-07T18:25:42Z</dcterms:modified>
</cp:coreProperties>
</file>