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82" r:id="rId4"/>
    <p:sldId id="283" r:id="rId5"/>
    <p:sldId id="374" r:id="rId6"/>
    <p:sldId id="376" r:id="rId7"/>
    <p:sldId id="286" r:id="rId8"/>
    <p:sldId id="287" r:id="rId9"/>
    <p:sldId id="425" r:id="rId10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5" autoAdjust="0"/>
    <p:restoredTop sz="94795"/>
  </p:normalViewPr>
  <p:slideViewPr>
    <p:cSldViewPr snapToGrid="0" snapToObjects="1" showGuides="1">
      <p:cViewPr varScale="1">
        <p:scale>
          <a:sx n="78" d="100"/>
          <a:sy n="78" d="100"/>
        </p:scale>
        <p:origin x="56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0" d="100"/>
          <a:sy n="60" d="100"/>
        </p:scale>
        <p:origin x="318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A09DDA-0787-4B42-881F-6B3C239318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1845B-8C18-C246-A0D1-61FFD19631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301B5-88AD-1849-891D-EA2905EB5A88}" type="datetimeFigureOut">
              <a:rPr lang="pl-PL" smtClean="0"/>
              <a:t>04.03.2020</a:t>
            </a:fld>
            <a:endParaRPr lang="pl-P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5FE6D-CCE1-E44E-89A4-77460EF6C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6315B-F8F9-5649-8DCB-C363E729D5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602F4-4C0C-5F4F-8771-7E15167AE55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745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0AB23-24A6-494C-BA00-B87242B78CB4}" type="datetimeFigureOut">
              <a:rPr lang="pl-PL" smtClean="0"/>
              <a:t>04.03.2020</a:t>
            </a:fld>
            <a:endParaRPr lang="pl-P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A530D-631F-4981-98F0-E6C07C67E1A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954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262" name="Google Shape;2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295" name="Google Shape;2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295" name="Google Shape;2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1537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295" name="Google Shape;2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3483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295" name="Google Shape;2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2258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295" name="Google Shape;2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3768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295" name="Google Shape;2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6817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295" name="Google Shape;2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935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613" y="739775"/>
            <a:ext cx="6569075" cy="3695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82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6096000" y="0"/>
            <a:ext cx="6095999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6096000" cy="34290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6096000" cy="1143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3" y="428625"/>
            <a:ext cx="5473700" cy="2055496"/>
          </a:xfrm>
        </p:spPr>
        <p:txBody>
          <a:bodyPr anchor="b" anchorCtr="0">
            <a:normAutofit/>
          </a:bodyPr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3764282"/>
            <a:ext cx="547370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00E57C-CC48-F54D-B3F3-3A114B2488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5139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7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9450000" y="0"/>
            <a:ext cx="2741999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901F27-1E18-0046-A577-0550B326C42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Freeform: Shape 8">
              <a:extLst>
                <a:ext uri="{FF2B5EF4-FFF2-40B4-BE49-F238E27FC236}">
                  <a16:creationId xmlns:a16="http://schemas.microsoft.com/office/drawing/2014/main" id="{2B6306E4-EA3A-6A40-90F3-BFF139CD1856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67CBCF8-572D-4D45-93D3-B122FE4A2D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2" y="2406336"/>
            <a:ext cx="7418388" cy="794064"/>
          </a:xfrm>
        </p:spPr>
        <p:txBody>
          <a:bodyPr anchor="b" anchorCtr="0"/>
          <a:lstStyle>
            <a:lvl1pPr algn="l">
              <a:lnSpc>
                <a:spcPct val="8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3" y="3394710"/>
            <a:ext cx="547370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61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9450000" y="0"/>
            <a:ext cx="2742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809F74-389C-BF4E-9840-CD3E0121C20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Freeform: Shape 8">
              <a:extLst>
                <a:ext uri="{FF2B5EF4-FFF2-40B4-BE49-F238E27FC236}">
                  <a16:creationId xmlns:a16="http://schemas.microsoft.com/office/drawing/2014/main" id="{02FC2F29-20BB-FC46-8933-6BF25A395800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1A41927-8102-0140-8A6E-BE11E9B2A3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2" y="2415570"/>
            <a:ext cx="7418388" cy="784830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3" y="3394710"/>
            <a:ext cx="547370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423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6E1CB07-AAEA-314E-A423-4B23728F27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5103159" y="-1"/>
            <a:ext cx="7088841" cy="6858001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065365-ACD4-4445-B744-F720FB8FF28C}"/>
              </a:ext>
            </a:extLst>
          </p:cNvPr>
          <p:cNvGrpSpPr/>
          <p:nvPr userDrawn="1"/>
        </p:nvGrpSpPr>
        <p:grpSpPr>
          <a:xfrm>
            <a:off x="0" y="0"/>
            <a:ext cx="8914102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04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9B02B9A-C678-D74D-B142-58CA492CD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3" y="2120951"/>
            <a:ext cx="5258640" cy="1308050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64282"/>
            <a:ext cx="525864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5867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19130D55-E01B-814B-B368-1A5B9D9224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5103158" y="0"/>
            <a:ext cx="7088841" cy="6858001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7BE733A-F034-2C46-AB70-A0813595ECD7}"/>
              </a:ext>
            </a:extLst>
          </p:cNvPr>
          <p:cNvGrpSpPr/>
          <p:nvPr userDrawn="1"/>
        </p:nvGrpSpPr>
        <p:grpSpPr>
          <a:xfrm>
            <a:off x="0" y="0"/>
            <a:ext cx="8914102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E030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80AA576-2E0A-D146-9C52-8C67B6E45D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3" y="2120951"/>
            <a:ext cx="5258640" cy="1308050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64282"/>
            <a:ext cx="525864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3462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504B055-84E9-A34C-9FA5-3A4898E3B2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5103158" y="0"/>
            <a:ext cx="7088841" cy="6858000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675EB2-67BA-8341-AFDE-B097C16A2531}"/>
              </a:ext>
            </a:extLst>
          </p:cNvPr>
          <p:cNvGrpSpPr/>
          <p:nvPr userDrawn="1"/>
        </p:nvGrpSpPr>
        <p:grpSpPr>
          <a:xfrm>
            <a:off x="0" y="0"/>
            <a:ext cx="8914102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B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0A64D3-5A58-A74D-827A-3B01DDFF5E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3" y="2120951"/>
            <a:ext cx="5258640" cy="1308050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64282"/>
            <a:ext cx="525864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7134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B147A814-53FE-0143-93DA-6302106438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5103159" y="0"/>
            <a:ext cx="7088841" cy="6858000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670607-F478-BE4E-8608-89949C7D5279}"/>
              </a:ext>
            </a:extLst>
          </p:cNvPr>
          <p:cNvGrpSpPr/>
          <p:nvPr userDrawn="1"/>
        </p:nvGrpSpPr>
        <p:grpSpPr>
          <a:xfrm>
            <a:off x="0" y="0"/>
            <a:ext cx="8914102" cy="6858001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C790A76-DC9A-CA48-8F96-B38E81026F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3" y="2120951"/>
            <a:ext cx="5258640" cy="1308050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64282"/>
            <a:ext cx="525864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5183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5334000" y="0"/>
            <a:ext cx="6858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4" y="2277916"/>
            <a:ext cx="4675186" cy="115108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3956185"/>
            <a:ext cx="4675187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22A556-B0A2-E74A-B3E1-08C0F432C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5139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74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2001"/>
            <a:ext cx="11306175" cy="4924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1588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9F551EDA-1BC9-487A-8B93-65502CD3BF9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pl-PL" sz="32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4" y="432001"/>
            <a:ext cx="6559198" cy="4924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417" name="Picture 9">
            <a:extLst>
              <a:ext uri="{FF2B5EF4-FFF2-40B4-BE49-F238E27FC236}">
                <a16:creationId xmlns:a16="http://schemas.microsoft.com/office/drawing/2014/main" id="{5905398E-F60C-4FC5-973D-8126C3D91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04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D6C4682-7C6E-42E5-8EF0-99CD7726177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pl-PL" sz="32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1665489"/>
            <a:ext cx="5115915" cy="4924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pl-PL" dirty="0"/>
              <a:t>[Action </a:t>
            </a:r>
            <a:r>
              <a:rPr lang="pl-PL" dirty="0" err="1"/>
              <a:t>title</a:t>
            </a:r>
            <a:r>
              <a:rPr lang="pl-PL" dirty="0"/>
              <a:t>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1C74AF-BB88-4AC6-B403-AD86DE435F43}"/>
              </a:ext>
            </a:extLst>
          </p:cNvPr>
          <p:cNvSpPr/>
          <p:nvPr userDrawn="1"/>
        </p:nvSpPr>
        <p:spPr>
          <a:xfrm>
            <a:off x="5893806" y="0"/>
            <a:ext cx="6298194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pl-PL" sz="1600"/>
          </a:p>
        </p:txBody>
      </p:sp>
      <p:pic>
        <p:nvPicPr>
          <p:cNvPr id="6155" name="Picture 11">
            <a:extLst>
              <a:ext uri="{FF2B5EF4-FFF2-40B4-BE49-F238E27FC236}">
                <a16:creationId xmlns:a16="http://schemas.microsoft.com/office/drawing/2014/main" id="{52CABCD1-8191-403A-B89C-66B5726EF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3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F83D59B-07ED-4943-9729-3B9AB1043A8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pl-PL" sz="32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8096250" cy="3429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8096250" cy="11430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Rectangle 10"/>
          <p:cNvSpPr/>
          <p:nvPr/>
        </p:nvSpPr>
        <p:spPr bwMode="hidden">
          <a:xfrm>
            <a:off x="8096250" y="0"/>
            <a:ext cx="4095750" cy="3429000"/>
          </a:xfrm>
          <a:prstGeom prst="rect">
            <a:avLst/>
          </a:prstGeom>
          <a:solidFill>
            <a:srgbClr val="EB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2438923"/>
            <a:ext cx="7418388" cy="418576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[Presentation </a:t>
            </a:r>
            <a:r>
              <a:rPr lang="pl-PL" dirty="0" err="1"/>
              <a:t>title</a:t>
            </a:r>
            <a:r>
              <a:rPr lang="pl-PL" dirty="0"/>
              <a:t>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4" y="3764282"/>
            <a:ext cx="547370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024489-97EC-1D48-A1FA-019C122861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185139" y="5330952"/>
            <a:ext cx="1636776" cy="1351185"/>
          </a:xfrm>
          <a:prstGeom prst="rect">
            <a:avLst/>
          </a:prstGeom>
        </p:spPr>
      </p:pic>
      <p:pic>
        <p:nvPicPr>
          <p:cNvPr id="5129" name="Picture 9">
            <a:extLst>
              <a:ext uri="{FF2B5EF4-FFF2-40B4-BE49-F238E27FC236}">
                <a16:creationId xmlns:a16="http://schemas.microsoft.com/office/drawing/2014/main" id="{D43893FA-15E6-4009-A422-AB358A5A6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230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D6C4682-7C6E-42E5-8EF0-99CD7726177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pl-PL" sz="32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2001"/>
            <a:ext cx="5115915" cy="4924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1C74AF-BB88-4AC6-B403-AD86DE435F43}"/>
              </a:ext>
            </a:extLst>
          </p:cNvPr>
          <p:cNvSpPr/>
          <p:nvPr userDrawn="1"/>
        </p:nvSpPr>
        <p:spPr>
          <a:xfrm>
            <a:off x="5893806" y="0"/>
            <a:ext cx="6298194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pl-PL" sz="1600"/>
          </a:p>
        </p:txBody>
      </p:sp>
      <p:pic>
        <p:nvPicPr>
          <p:cNvPr id="20489" name="Picture 9">
            <a:extLst>
              <a:ext uri="{FF2B5EF4-FFF2-40B4-BE49-F238E27FC236}">
                <a16:creationId xmlns:a16="http://schemas.microsoft.com/office/drawing/2014/main" id="{2AEF8F6B-E154-490A-9DDE-EE881B0FF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026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2001"/>
            <a:ext cx="11306175" cy="492443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1052299"/>
            <a:ext cx="11306176" cy="369332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pl-PL"/>
              <a:t>[Subtitle]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4236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ubtitle and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2001"/>
            <a:ext cx="11306175" cy="492443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1052299"/>
            <a:ext cx="11306176" cy="369332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pl-PL"/>
              <a:t>[Subtitle]</a:t>
            </a:r>
            <a:endParaRPr lang="pl-PL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6228792"/>
            <a:ext cx="11306175" cy="115416"/>
          </a:xfrm>
        </p:spPr>
        <p:txBody>
          <a:bodyPr anchor="b">
            <a:spAutoFit/>
          </a:bodyPr>
          <a:lstStyle>
            <a:lvl1pPr>
              <a:spcAft>
                <a:spcPts val="0"/>
              </a:spcAft>
              <a:defRPr sz="750" b="0">
                <a:solidFill>
                  <a:schemeClr val="tx1"/>
                </a:solidFill>
              </a:defRPr>
            </a:lvl1pPr>
            <a:lvl2pPr>
              <a:defRPr sz="750">
                <a:solidFill>
                  <a:schemeClr val="tx1"/>
                </a:solidFill>
              </a:defRPr>
            </a:lvl2pPr>
            <a:lvl3pPr>
              <a:defRPr sz="750">
                <a:solidFill>
                  <a:schemeClr val="tx1"/>
                </a:solidFill>
              </a:defRPr>
            </a:lvl3pPr>
            <a:lvl4pPr>
              <a:defRPr sz="750">
                <a:solidFill>
                  <a:schemeClr val="tx1"/>
                </a:solidFill>
              </a:defRPr>
            </a:lvl4pPr>
            <a:lvl5pPr>
              <a:defRPr sz="75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Source</a:t>
            </a:r>
            <a:r>
              <a:rPr lang="pl-PL"/>
              <a:t>: </a:t>
            </a:r>
            <a:endParaRPr lang="pl-PL" dirty="0"/>
          </a:p>
        </p:txBody>
      </p:sp>
      <p:pic>
        <p:nvPicPr>
          <p:cNvPr id="2074" name="Picture 26">
            <a:extLst>
              <a:ext uri="{FF2B5EF4-FFF2-40B4-BE49-F238E27FC236}">
                <a16:creationId xmlns:a16="http://schemas.microsoft.com/office/drawing/2014/main" id="{31026645-BC3D-4DBC-A494-205836E63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639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aRa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48004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432001"/>
            <a:ext cx="5221287" cy="492443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36595-57B2-5848-8E3C-E2D5B4D0F21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8218488" y="6400800"/>
            <a:ext cx="2942431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>
                <a:solidFill>
                  <a:schemeClr val="bg1"/>
                </a:solidFill>
              </a:rPr>
              <a:t>Proprietary and confidential. Do not distribute.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568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a la Digi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4233381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6246" y="432001"/>
            <a:ext cx="7072842" cy="492443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36595-57B2-5848-8E3C-E2D5B4D0F21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pic>
        <p:nvPicPr>
          <p:cNvPr id="3097" name="Picture 25">
            <a:extLst>
              <a:ext uri="{FF2B5EF4-FFF2-40B4-BE49-F238E27FC236}">
                <a16:creationId xmlns:a16="http://schemas.microsoft.com/office/drawing/2014/main" id="{FB3CDA45-6E54-4B9D-8575-A627EC8E9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170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4" userDrawn="1">
          <p15:clr>
            <a:srgbClr val="FBAE40"/>
          </p15:clr>
        </p15:guide>
        <p15:guide id="2" pos="2674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a la Digital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4233381" cy="68580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6246" y="432001"/>
            <a:ext cx="7072842" cy="492443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36595-57B2-5848-8E3C-E2D5B4D0F21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676246" y="1052299"/>
            <a:ext cx="7072842" cy="369332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pl-PL"/>
              <a:t>[Subtitle]</a:t>
            </a:r>
            <a:endParaRPr lang="pl-PL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pic>
        <p:nvPicPr>
          <p:cNvPr id="4121" name="Picture 25">
            <a:extLst>
              <a:ext uri="{FF2B5EF4-FFF2-40B4-BE49-F238E27FC236}">
                <a16:creationId xmlns:a16="http://schemas.microsoft.com/office/drawing/2014/main" id="{CFD7D04E-7EC8-470D-A8A8-D52A23F89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183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44">
          <p15:clr>
            <a:srgbClr val="FBAE40"/>
          </p15:clr>
        </p15:guide>
        <p15:guide id="2" pos="2674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665288"/>
            <a:ext cx="3971925" cy="4506912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4" y="1929924"/>
            <a:ext cx="3328986" cy="1737360"/>
          </a:xfrm>
        </p:spPr>
        <p:txBody>
          <a:bodyPr tIns="0" bIns="0" anchor="t" anchorCtr="0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2700" b="1" spc="-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00%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3931920"/>
            <a:ext cx="3328986" cy="2061784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36576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54864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4pPr>
            <a:lvl5pPr marL="73152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5pPr>
            <a:lvl6pPr marL="914400" indent="-18288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  <a:lvl7pPr marL="1097280" indent="-18288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7pPr>
            <a:lvl8pPr marL="1280160" indent="-18288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8pPr>
            <a:lvl9pPr marL="1463040" indent="-18288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pl-PL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327525" y="1665288"/>
            <a:ext cx="7421563" cy="4506911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chart</a:t>
            </a:r>
            <a:endParaRPr lang="pl-PL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42913" y="432001"/>
            <a:ext cx="11306175" cy="492443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E2E86-965C-BE4A-BDD2-8C3B0C7986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4418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3247190"/>
            <a:ext cx="3529012" cy="2930409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pl-PL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3" y="1665288"/>
            <a:ext cx="352901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8500" b="0" spc="-1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pl-PL"/>
              <a:t>00%</a:t>
            </a:r>
            <a:endParaRPr lang="pl-PL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327524" y="1665288"/>
            <a:ext cx="3533775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8500" b="0" spc="-1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pl-PL"/>
              <a:t>00%</a:t>
            </a:r>
            <a:endParaRPr lang="pl-PL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8222571" y="1665288"/>
            <a:ext cx="3529012" cy="1333500"/>
          </a:xfrm>
        </p:spPr>
        <p:txBody>
          <a:bodyPr anchor="ctr" anchorCtr="0"/>
          <a:lstStyle>
            <a:lvl1pPr>
              <a:lnSpc>
                <a:spcPct val="100000"/>
              </a:lnSpc>
              <a:defRPr sz="8500" b="0" spc="-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/>
              <a:t>00%</a:t>
            </a:r>
            <a:endParaRPr lang="pl-PL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42913" y="432001"/>
            <a:ext cx="11306175" cy="492443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21E25-BA96-8149-8793-205BDC26358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04FBFED-85D0-8C43-84C6-BADD19241EDC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4327525" y="3247190"/>
            <a:ext cx="3533775" cy="2930409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pl-PL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7D43B0B-6C29-D449-BC95-219F98DA27E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222571" y="3247190"/>
            <a:ext cx="3529012" cy="2930409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66351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itle onl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42913" y="432001"/>
            <a:ext cx="11306175" cy="4924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22021-BC47-254A-91DB-E7B302B28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515ED1-193B-074D-A589-B9E109B66EF5}"/>
              </a:ext>
            </a:extLst>
          </p:cNvPr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831534C-AB01-CB43-A35D-E0D0313F087A}"/>
              </a:ext>
            </a:extLst>
          </p:cNvPr>
          <p:cNvSpPr txBox="1">
            <a:spLocks/>
          </p:cNvSpPr>
          <p:nvPr userDrawn="1"/>
        </p:nvSpPr>
        <p:spPr>
          <a:xfrm>
            <a:off x="8218488" y="6400800"/>
            <a:ext cx="2942431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>
                <a:solidFill>
                  <a:schemeClr val="bg1"/>
                </a:solidFill>
              </a:rPr>
              <a:t>Proprietary and confidential. Do not distribute.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46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8096250" cy="34290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dirty="0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8096250" cy="1143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dirty="0"/>
          </a:p>
        </p:txBody>
      </p:sp>
      <p:sp>
        <p:nvSpPr>
          <p:cNvPr id="11" name="Rectangle 10"/>
          <p:cNvSpPr/>
          <p:nvPr/>
        </p:nvSpPr>
        <p:spPr bwMode="hidden">
          <a:xfrm>
            <a:off x="8096250" y="0"/>
            <a:ext cx="4095750" cy="3429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2072669"/>
            <a:ext cx="7418388" cy="784830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4" y="3764282"/>
            <a:ext cx="547370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71B43E-7EFD-FC49-8203-0C37C621BF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5139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0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itle only with Subtitle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42913" y="432001"/>
            <a:ext cx="11306175" cy="492443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22021-BC47-254A-91DB-E7B302B28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515ED1-193B-074D-A589-B9E109B66EF5}"/>
              </a:ext>
            </a:extLst>
          </p:cNvPr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831534C-AB01-CB43-A35D-E0D0313F087A}"/>
              </a:ext>
            </a:extLst>
          </p:cNvPr>
          <p:cNvSpPr txBox="1">
            <a:spLocks/>
          </p:cNvSpPr>
          <p:nvPr userDrawn="1"/>
        </p:nvSpPr>
        <p:spPr>
          <a:xfrm>
            <a:off x="8218488" y="6400800"/>
            <a:ext cx="2942431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>
                <a:solidFill>
                  <a:schemeClr val="bg1"/>
                </a:solidFill>
              </a:rPr>
              <a:t>Proprietary and confidential. Do not distribute.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42912" y="1052299"/>
            <a:ext cx="11306176" cy="369332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pl-PL"/>
              <a:t>[Subtitle]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3640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NoAction title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22021-BC47-254A-91DB-E7B302B28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515ED1-193B-074D-A589-B9E109B66EF5}"/>
              </a:ext>
            </a:extLst>
          </p:cNvPr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831534C-AB01-CB43-A35D-E0D0313F087A}"/>
              </a:ext>
            </a:extLst>
          </p:cNvPr>
          <p:cNvSpPr txBox="1">
            <a:spLocks/>
          </p:cNvSpPr>
          <p:nvPr userDrawn="1"/>
        </p:nvSpPr>
        <p:spPr>
          <a:xfrm>
            <a:off x="8218488" y="6400800"/>
            <a:ext cx="2942431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>
                <a:solidFill>
                  <a:schemeClr val="bg1"/>
                </a:solidFill>
              </a:rPr>
              <a:t>Proprietary and confidential. Do not distribute.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51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1 Image Full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572000" cy="4572000"/>
          </a:xfrm>
          <a:solidFill>
            <a:srgbClr val="E0301E"/>
          </a:solidFill>
        </p:spPr>
        <p:txBody>
          <a:bodyPr lIns="438912" tIns="1440000" rIns="252000" bIns="1800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None/>
              <a:defRPr sz="2600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 b="1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  <a:p>
            <a:pPr lvl="5"/>
            <a:r>
              <a:rPr lang="pl-PL"/>
              <a:t>Sixth level</a:t>
            </a:r>
          </a:p>
          <a:p>
            <a:pPr lvl="6"/>
            <a:r>
              <a:rPr lang="pl-PL"/>
              <a:t>Seventh level</a:t>
            </a:r>
          </a:p>
          <a:p>
            <a:pPr lvl="7"/>
            <a:r>
              <a:rPr lang="pl-PL"/>
              <a:t>Eighth level</a:t>
            </a:r>
          </a:p>
          <a:p>
            <a:pPr lvl="8"/>
            <a:r>
              <a:rPr lang="pl-PL"/>
              <a:t>Ninth level</a:t>
            </a:r>
            <a:endParaRPr lang="pl-PL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5E9DA768-B963-3547-B650-2E77ED7439D3}"/>
              </a:ext>
            </a:extLst>
          </p:cNvPr>
          <p:cNvSpPr>
            <a:spLocks noChangeAspect="1" noEditPoints="1"/>
          </p:cNvSpPr>
          <p:nvPr userDrawn="1"/>
        </p:nvSpPr>
        <p:spPr bwMode="white">
          <a:xfrm>
            <a:off x="442913" y="1623703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EA47A-A519-524E-B3BA-613F4B8FFD8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44718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1 Image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solidFill>
            <a:schemeClr val="bg2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EBA5CA3E-5ADF-C84E-8B6D-07C039516DFE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687001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07CDB-3D5A-144D-891F-76C8EE52CA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CBB7F1-AF3C-874C-BE8B-D104DA2E8F83}"/>
              </a:ext>
            </a:extLst>
          </p:cNvPr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01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Quote 1 Image Orang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51DFF6C-D689-4C1C-A8AC-5B7E3B6DBDF8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pl-PL" sz="32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DE5DCB-A856-4056-8090-64C19A39223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pl-PL" sz="1600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EBA5CA3E-5ADF-C84E-8B6D-07C039516DFE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687001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07CDB-3D5A-144D-891F-76C8EE52CA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CBB7F1-AF3C-874C-BE8B-D104DA2E8F83}"/>
              </a:ext>
            </a:extLst>
          </p:cNvPr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6D914CB-B479-48CF-A4B8-42D63D2F87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213" y="432001"/>
            <a:ext cx="5221287" cy="492443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[Action title]</a:t>
            </a:r>
            <a:endParaRPr lang="pl-PL" dirty="0"/>
          </a:p>
        </p:txBody>
      </p:sp>
      <p:pic>
        <p:nvPicPr>
          <p:cNvPr id="13322" name="Picture 10">
            <a:extLst>
              <a:ext uri="{FF2B5EF4-FFF2-40B4-BE49-F238E27FC236}">
                <a16:creationId xmlns:a16="http://schemas.microsoft.com/office/drawing/2014/main" id="{FD7C39DA-6307-490A-BFC4-5E0307571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411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solidFill>
            <a:schemeClr val="bg2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3" y="1665288"/>
            <a:ext cx="5299393" cy="45069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  <a:p>
            <a:pPr lvl="5"/>
            <a:r>
              <a:rPr lang="pl-PL"/>
              <a:t>Sixth level</a:t>
            </a:r>
          </a:p>
          <a:p>
            <a:pPr lvl="6"/>
            <a:r>
              <a:rPr lang="pl-PL"/>
              <a:t>Seventh level</a:t>
            </a:r>
          </a:p>
          <a:p>
            <a:pPr lvl="7"/>
            <a:r>
              <a:rPr lang="pl-PL"/>
              <a:t>Eighth level</a:t>
            </a:r>
          </a:p>
          <a:p>
            <a:pPr lvl="8"/>
            <a:r>
              <a:rPr lang="pl-PL"/>
              <a:t>Ninth level</a:t>
            </a:r>
            <a:endParaRPr lang="pl-PL" dirty="0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51F50DC-1032-F848-8EFD-503462F60157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42913" y="687001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18CEB-562C-EF47-A905-BA1BD3BB0B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3285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  <a:p>
            <a:pPr lvl="5"/>
            <a:r>
              <a:rPr lang="pl-PL"/>
              <a:t>Sixth level</a:t>
            </a:r>
          </a:p>
          <a:p>
            <a:pPr lvl="6"/>
            <a:r>
              <a:rPr lang="pl-PL"/>
              <a:t>Seventh level</a:t>
            </a:r>
          </a:p>
          <a:p>
            <a:pPr lvl="7"/>
            <a:r>
              <a:rPr lang="pl-PL"/>
              <a:t>Eighth level</a:t>
            </a:r>
          </a:p>
          <a:p>
            <a:pPr lvl="8"/>
            <a:r>
              <a:rPr lang="pl-PL"/>
              <a:t>Ninth level</a:t>
            </a:r>
            <a:endParaRPr lang="pl-PL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7AD3661-A443-F74F-9528-11F7BA264BF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B6AD2-D7A1-494A-91CB-06E4CD0D7C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6153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2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  <a:p>
            <a:pPr lvl="5"/>
            <a:r>
              <a:rPr lang="pl-PL"/>
              <a:t>Sixth level</a:t>
            </a:r>
          </a:p>
          <a:p>
            <a:pPr lvl="6"/>
            <a:r>
              <a:rPr lang="pl-PL"/>
              <a:t>Seventh level</a:t>
            </a:r>
          </a:p>
          <a:p>
            <a:pPr lvl="7"/>
            <a:r>
              <a:rPr lang="pl-PL"/>
              <a:t>Eighth level</a:t>
            </a:r>
          </a:p>
          <a:p>
            <a:pPr lvl="8"/>
            <a:r>
              <a:rPr lang="pl-PL"/>
              <a:t>Ninth level</a:t>
            </a:r>
            <a:endParaRPr lang="pl-PL" dirty="0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753C6A26-069C-C142-8C96-315DE67FAD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0FB7D-272D-B945-B988-9D863187CB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6951FF-D80A-B440-AD59-21C8CAD0B09D}"/>
              </a:ext>
            </a:extLst>
          </p:cNvPr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F2B484D-0DB3-F141-89A2-0AE991EDAF71}"/>
              </a:ext>
            </a:extLst>
          </p:cNvPr>
          <p:cNvSpPr txBox="1">
            <a:spLocks/>
          </p:cNvSpPr>
          <p:nvPr userDrawn="1"/>
        </p:nvSpPr>
        <p:spPr>
          <a:xfrm>
            <a:off x="8218488" y="6400800"/>
            <a:ext cx="2942431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>
                <a:solidFill>
                  <a:schemeClr val="bg1"/>
                </a:solidFill>
              </a:rPr>
              <a:t>Proprietary and confidential. Do not distribute.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39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2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  <a:p>
            <a:pPr lvl="5"/>
            <a:r>
              <a:rPr lang="pl-PL"/>
              <a:t>Sixth level</a:t>
            </a:r>
          </a:p>
          <a:p>
            <a:pPr lvl="6"/>
            <a:r>
              <a:rPr lang="pl-PL"/>
              <a:t>Seventh level</a:t>
            </a:r>
          </a:p>
          <a:p>
            <a:pPr lvl="7"/>
            <a:r>
              <a:rPr lang="pl-PL"/>
              <a:t>Eighth level</a:t>
            </a:r>
          </a:p>
          <a:p>
            <a:pPr lvl="8"/>
            <a:r>
              <a:rPr lang="pl-PL"/>
              <a:t>Ninth level</a:t>
            </a:r>
            <a:endParaRPr lang="pl-PL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5C37678-6A0A-C84B-9A52-9B7F891FFFD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6F6AB-3F75-814E-B81E-F9E4C24E94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FA72BC-16D1-2045-8477-A02F773FC3E7}"/>
              </a:ext>
            </a:extLst>
          </p:cNvPr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9F59E92-0B7C-6340-9BCB-B2E93DCC0ECB}"/>
              </a:ext>
            </a:extLst>
          </p:cNvPr>
          <p:cNvSpPr txBox="1">
            <a:spLocks/>
          </p:cNvSpPr>
          <p:nvPr userDrawn="1"/>
        </p:nvSpPr>
        <p:spPr>
          <a:xfrm>
            <a:off x="8218488" y="6400800"/>
            <a:ext cx="2942431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>
                <a:solidFill>
                  <a:schemeClr val="bg1"/>
                </a:solidFill>
              </a:rPr>
              <a:t>Proprietary and confidential. Do not distribute.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944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2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  <a:p>
            <a:pPr lvl="5"/>
            <a:r>
              <a:rPr lang="pl-PL"/>
              <a:t>Sixth level</a:t>
            </a:r>
          </a:p>
          <a:p>
            <a:pPr lvl="6"/>
            <a:r>
              <a:rPr lang="pl-PL"/>
              <a:t>Seventh level</a:t>
            </a:r>
          </a:p>
          <a:p>
            <a:pPr lvl="7"/>
            <a:r>
              <a:rPr lang="pl-PL"/>
              <a:t>Eighth level</a:t>
            </a:r>
          </a:p>
          <a:p>
            <a:pPr lvl="8"/>
            <a:r>
              <a:rPr lang="pl-PL"/>
              <a:t>Ninth level</a:t>
            </a:r>
            <a:endParaRPr lang="pl-PL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3D58181-4255-CF4B-AEC5-6ADD879A60CA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7F919-EC3A-3241-8DAE-2E4D035F75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D1A23C-DCC6-AB46-9BE5-B99F14C52642}"/>
              </a:ext>
            </a:extLst>
          </p:cNvPr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12044F-4FE3-EA46-A9A8-1FD082BCFDA8}"/>
              </a:ext>
            </a:extLst>
          </p:cNvPr>
          <p:cNvSpPr txBox="1">
            <a:spLocks/>
          </p:cNvSpPr>
          <p:nvPr userDrawn="1"/>
        </p:nvSpPr>
        <p:spPr>
          <a:xfrm>
            <a:off x="8218488" y="6400800"/>
            <a:ext cx="2942431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>
                <a:solidFill>
                  <a:schemeClr val="bg1"/>
                </a:solidFill>
              </a:rPr>
              <a:t>Proprietary and confidential. Do not distribute.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7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8096250" cy="3429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dirty="0"/>
          </a:p>
        </p:txBody>
      </p:sp>
      <p:sp>
        <p:nvSpPr>
          <p:cNvPr id="10" name="Rectangle 9"/>
          <p:cNvSpPr/>
          <p:nvPr/>
        </p:nvSpPr>
        <p:spPr bwMode="hidden">
          <a:xfrm>
            <a:off x="0" y="3429000"/>
            <a:ext cx="8096250" cy="1143000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dirty="0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hidden">
          <a:xfrm>
            <a:off x="8096250" y="0"/>
            <a:ext cx="4095750" cy="34290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2072669"/>
            <a:ext cx="7418388" cy="784830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4" y="3764282"/>
            <a:ext cx="547370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2DF81D-CFC9-CA4F-9296-0DF32281B1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5139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206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2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2274570"/>
            <a:ext cx="9540366" cy="389763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  <a:p>
            <a:pPr lvl="5"/>
            <a:r>
              <a:rPr lang="pl-PL"/>
              <a:t>Sixth level</a:t>
            </a:r>
          </a:p>
          <a:p>
            <a:pPr lvl="6"/>
            <a:r>
              <a:rPr lang="pl-PL"/>
              <a:t>Seventh level</a:t>
            </a:r>
          </a:p>
          <a:p>
            <a:pPr lvl="7"/>
            <a:r>
              <a:rPr lang="pl-PL"/>
              <a:t>Eighth level</a:t>
            </a:r>
          </a:p>
          <a:p>
            <a:pPr lvl="8"/>
            <a:r>
              <a:rPr lang="pl-PL"/>
              <a:t>Ninth level</a:t>
            </a:r>
            <a:endParaRPr lang="pl-PL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6180B7-FBDB-F345-B5D1-21FE86D79BA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42913" y="1362959"/>
            <a:ext cx="871538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1AB2D-BD6C-ED44-886E-A866C564DF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A32DA9-721C-CB42-9B45-34944DEEA5B9}"/>
              </a:ext>
            </a:extLst>
          </p:cNvPr>
          <p:cNvSpPr txBox="1"/>
          <p:nvPr userDrawn="1"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1">
                <a:solidFill>
                  <a:schemeClr val="bg1"/>
                </a:solidFill>
              </a:rPr>
              <a:t>PwC</a:t>
            </a:r>
            <a:endParaRPr lang="pl-PL" sz="750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879C374-4EBE-A344-AEC0-A65E3C58CDC1}"/>
              </a:ext>
            </a:extLst>
          </p:cNvPr>
          <p:cNvSpPr txBox="1">
            <a:spLocks/>
          </p:cNvSpPr>
          <p:nvPr userDrawn="1"/>
        </p:nvSpPr>
        <p:spPr>
          <a:xfrm>
            <a:off x="8218488" y="6400800"/>
            <a:ext cx="2942431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>
                <a:solidFill>
                  <a:schemeClr val="bg1"/>
                </a:solidFill>
              </a:rPr>
              <a:t>Proprietary and confidential. Do not distribute.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26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510212" y="1665289"/>
            <a:ext cx="6238875" cy="2780163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/>
              <a:t>[Section header title]</a:t>
            </a:r>
            <a:endParaRPr lang="pl-PL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912" y="1665289"/>
            <a:ext cx="4344987" cy="4506912"/>
          </a:xfrm>
          <a:noFill/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52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pl-PL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5197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510212" y="1665289"/>
            <a:ext cx="6238875" cy="2780164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/>
              <a:t>[Section header title]</a:t>
            </a:r>
            <a:endParaRPr lang="pl-PL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912" y="1665289"/>
            <a:ext cx="4344987" cy="4506912"/>
          </a:xfrm>
          <a:noFill/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52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pl-PL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252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510212" y="1665289"/>
            <a:ext cx="6238875" cy="2780163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/>
              <a:t>[Section header title]</a:t>
            </a:r>
            <a:endParaRPr lang="pl-PL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912" y="1665289"/>
            <a:ext cx="4344987" cy="4506912"/>
          </a:xfrm>
          <a:noFill/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52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pl-PL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854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510212" y="1665289"/>
            <a:ext cx="6238875" cy="2780163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/>
              <a:t>[Section header title]</a:t>
            </a:r>
            <a:endParaRPr lang="pl-PL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912" y="1665289"/>
            <a:ext cx="4344987" cy="4506912"/>
          </a:xfrm>
          <a:noFill/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52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pl-PL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0266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 Manual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9D68526-5625-1E4A-90D0-6166C1CB0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3" y="428625"/>
            <a:ext cx="1374457" cy="196596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858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 Manual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054294-58FB-3646-A032-19FD69799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3" y="428625"/>
            <a:ext cx="1374457" cy="196596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89264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 Manual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F4BCE9-03B0-5C4D-A70B-519F67263F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3" y="428625"/>
            <a:ext cx="1374457" cy="196596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67170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 Manual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146EE5-5980-A84E-9311-F5B9956E4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3" y="428625"/>
            <a:ext cx="1374457" cy="196596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/>
              <a:t>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44447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hidden">
          <a:xfrm>
            <a:off x="0" y="4940854"/>
            <a:ext cx="12192000" cy="191714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4" y="1964947"/>
            <a:ext cx="5473699" cy="892552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5800">
                <a:solidFill>
                  <a:schemeClr val="bg1"/>
                </a:solidFill>
              </a:defRPr>
            </a:lvl1pPr>
          </a:lstStyle>
          <a:p>
            <a:r>
              <a:rPr lang="pl-PL"/>
              <a:t>Thank you</a:t>
            </a:r>
            <a:endParaRPr lang="pl-PL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pl-P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2912" y="5259600"/>
            <a:ext cx="11306176" cy="145161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pl-PL"/>
              <a:t>[Legal]</a:t>
            </a:r>
            <a:endParaRPr lang="pl-PL" dirty="0"/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pl-P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A53FBC-337E-0D4B-8811-6E0EEC0A9293}"/>
              </a:ext>
            </a:extLst>
          </p:cNvPr>
          <p:cNvSpPr txBox="1"/>
          <p:nvPr userDrawn="1"/>
        </p:nvSpPr>
        <p:spPr>
          <a:xfrm>
            <a:off x="442913" y="4400548"/>
            <a:ext cx="5473699" cy="3404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pl-PL" sz="1200">
                <a:solidFill>
                  <a:schemeClr val="bg1"/>
                </a:solidFill>
              </a:rPr>
              <a:t>pwc.com</a:t>
            </a:r>
            <a:endParaRPr lang="pl-P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99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2072669"/>
            <a:ext cx="7418388" cy="784830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3764282"/>
            <a:ext cx="547370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67EFBB-B928-AC40-8026-93C731DCE1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85139" y="5330952"/>
            <a:ext cx="1636776" cy="135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76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hidden">
          <a:xfrm>
            <a:off x="0" y="4940854"/>
            <a:ext cx="12192000" cy="191714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4" y="1964947"/>
            <a:ext cx="5473699" cy="892552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5800">
                <a:solidFill>
                  <a:schemeClr val="tx1"/>
                </a:solidFill>
              </a:defRPr>
            </a:lvl1pPr>
          </a:lstStyle>
          <a:p>
            <a:r>
              <a:rPr lang="pl-PL"/>
              <a:t>Thank you</a:t>
            </a:r>
            <a:endParaRPr lang="pl-PL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pl-P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2912" y="5259600"/>
            <a:ext cx="11306176" cy="145161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pl-PL"/>
              <a:t>[Legal]</a:t>
            </a:r>
            <a:endParaRPr lang="pl-PL" dirty="0"/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pl-P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5B5A1-1961-2549-9AC7-6FB51905A5F2}"/>
              </a:ext>
            </a:extLst>
          </p:cNvPr>
          <p:cNvSpPr txBox="1"/>
          <p:nvPr userDrawn="1"/>
        </p:nvSpPr>
        <p:spPr>
          <a:xfrm>
            <a:off x="442913" y="4400548"/>
            <a:ext cx="5473699" cy="3404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pl-PL" sz="1200">
                <a:solidFill>
                  <a:schemeClr val="tx1"/>
                </a:solidFill>
              </a:rPr>
              <a:t>pwc.com</a:t>
            </a:r>
            <a:endParaRPr lang="pl-P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5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 Slide">
  <p:cSld name="Cover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2"/>
          <p:cNvGrpSpPr/>
          <p:nvPr/>
        </p:nvGrpSpPr>
        <p:grpSpPr>
          <a:xfrm>
            <a:off x="2336801" y="5"/>
            <a:ext cx="9855201" cy="6176009"/>
            <a:chOff x="19140488" y="13674"/>
            <a:chExt cx="7443799" cy="6145827"/>
          </a:xfrm>
        </p:grpSpPr>
        <p:sp>
          <p:nvSpPr>
            <p:cNvPr id="17" name="Google Shape;17;p2"/>
            <p:cNvSpPr/>
            <p:nvPr/>
          </p:nvSpPr>
          <p:spPr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5049481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5049481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9140488" y="4032250"/>
              <a:ext cx="5662612" cy="2127250"/>
            </a:xfrm>
            <a:custGeom>
              <a:avLst/>
              <a:gdLst/>
              <a:ahLst/>
              <a:cxnLst/>
              <a:rect l="l" t="t" r="r" b="b"/>
              <a:pathLst>
                <a:path w="3567" h="1340" extrusionOk="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" name="Google Shape;28;p2"/>
          <p:cNvSpPr txBox="1">
            <a:spLocks noGrp="1"/>
          </p:cNvSpPr>
          <p:nvPr>
            <p:ph type="ctrTitle"/>
          </p:nvPr>
        </p:nvSpPr>
        <p:spPr>
          <a:xfrm>
            <a:off x="2527301" y="838200"/>
            <a:ext cx="7124701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24"/>
              <a:buFont typeface="Georgia"/>
              <a:buNone/>
              <a:defRPr sz="2824" b="1" i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 dirty="0"/>
          </a:p>
        </p:txBody>
      </p:sp>
      <p:sp>
        <p:nvSpPr>
          <p:cNvPr id="29" name="Google Shape;29;p2"/>
          <p:cNvSpPr txBox="1">
            <a:spLocks noGrp="1"/>
          </p:cNvSpPr>
          <p:nvPr>
            <p:ph type="subTitle" idx="1"/>
          </p:nvPr>
        </p:nvSpPr>
        <p:spPr>
          <a:xfrm>
            <a:off x="2527301" y="1828803"/>
            <a:ext cx="7124701" cy="914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24"/>
              <a:buFont typeface="Georgia"/>
              <a:buNone/>
              <a:defRPr sz="2824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88"/>
              <a:buNone/>
              <a:defRPr sz="1588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SzPts val="1588"/>
              <a:buNone/>
              <a:defRPr sz="1588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SzPts val="1588"/>
              <a:buNone/>
              <a:defRPr sz="1588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SzPts val="1588"/>
              <a:buNone/>
              <a:defRPr sz="1588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SzPts val="1588"/>
              <a:buNone/>
              <a:defRPr sz="1588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Clr>
                <a:schemeClr val="lt1"/>
              </a:buClr>
              <a:buSzPts val="1588"/>
              <a:buNone/>
              <a:defRPr sz="1588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Clr>
                <a:schemeClr val="lt1"/>
              </a:buClr>
              <a:buSzPts val="1588"/>
              <a:buNone/>
              <a:defRPr sz="1588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794"/>
              </a:spcBef>
              <a:spcAft>
                <a:spcPts val="794"/>
              </a:spcAft>
              <a:buClr>
                <a:schemeClr val="lt1"/>
              </a:buClr>
              <a:buSzPts val="1588"/>
              <a:buNone/>
              <a:defRPr sz="1588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lang="pl-PL" dirty="0"/>
          </a:p>
        </p:txBody>
      </p:sp>
      <p:sp>
        <p:nvSpPr>
          <p:cNvPr id="30" name="Google Shape;30;p2"/>
          <p:cNvSpPr txBox="1">
            <a:spLocks noGrp="1"/>
          </p:cNvSpPr>
          <p:nvPr>
            <p:ph type="body" idx="2"/>
          </p:nvPr>
        </p:nvSpPr>
        <p:spPr>
          <a:xfrm>
            <a:off x="2527301" y="374907"/>
            <a:ext cx="5474209" cy="146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1"/>
              <a:buFont typeface="Arial"/>
              <a:buNone/>
              <a:defRPr sz="97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84607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SzPts val="882"/>
              <a:buChar char="•"/>
              <a:defRPr sz="88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84607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SzPts val="882"/>
              <a:buChar char="-"/>
              <a:defRPr sz="88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84607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SzPts val="882"/>
              <a:buChar char="◦"/>
              <a:defRPr sz="88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84607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SzPts val="882"/>
              <a:buChar char="›"/>
              <a:defRPr sz="88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SzPts val="1800"/>
              <a:buAutoNum type="arabicPeriod"/>
              <a:defRPr/>
            </a:lvl6pPr>
            <a:lvl7pPr marL="3200400" lvl="6" indent="-342900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>
              <a:lnSpc>
                <a:spcPct val="100000"/>
              </a:lnSpc>
              <a:spcBef>
                <a:spcPts val="794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228600" algn="l">
              <a:lnSpc>
                <a:spcPct val="100000"/>
              </a:lnSpc>
              <a:spcBef>
                <a:spcPts val="794"/>
              </a:spcBef>
              <a:spcAft>
                <a:spcPts val="794"/>
              </a:spcAft>
              <a:buClr>
                <a:schemeClr val="dk2"/>
              </a:buClr>
              <a:buSzPts val="1800"/>
              <a:buNone/>
              <a:defRPr/>
            </a:lvl9pPr>
          </a:lstStyle>
          <a:p>
            <a:endParaRPr lang="pl-PL" dirty="0"/>
          </a:p>
        </p:txBody>
      </p:sp>
      <p:grpSp>
        <p:nvGrpSpPr>
          <p:cNvPr id="31" name="Google Shape;31;p2"/>
          <p:cNvGrpSpPr/>
          <p:nvPr/>
        </p:nvGrpSpPr>
        <p:grpSpPr>
          <a:xfrm>
            <a:off x="1291456" y="6170991"/>
            <a:ext cx="1219200" cy="533479"/>
            <a:chOff x="518032" y="978681"/>
            <a:chExt cx="4572000" cy="2667393"/>
          </a:xfrm>
        </p:grpSpPr>
        <p:sp>
          <p:nvSpPr>
            <p:cNvPr id="32" name="Google Shape;32;p2"/>
            <p:cNvSpPr/>
            <p:nvPr/>
          </p:nvSpPr>
          <p:spPr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18032" y="1922794"/>
              <a:ext cx="4572000" cy="1723280"/>
            </a:xfrm>
            <a:custGeom>
              <a:avLst/>
              <a:gdLst/>
              <a:ahLst/>
              <a:cxnLst/>
              <a:rect l="l" t="t" r="r" b="b"/>
              <a:pathLst>
                <a:path w="4127" h="1544" extrusionOk="0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7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96554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Only">
  <p:cSld name="Cover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711202" y="685800"/>
            <a:ext cx="1076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 dirty="0"/>
          </a:p>
        </p:txBody>
      </p:sp>
      <p:sp>
        <p:nvSpPr>
          <p:cNvPr id="45" name="Google Shape;45;p4"/>
          <p:cNvSpPr txBox="1">
            <a:spLocks noGrp="1"/>
          </p:cNvSpPr>
          <p:nvPr>
            <p:ph type="ftr" idx="11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 dirty="0"/>
          </a:p>
        </p:txBody>
      </p:sp>
      <p:sp>
        <p:nvSpPr>
          <p:cNvPr id="46" name="Google Shape;46;p4"/>
          <p:cNvSpPr txBox="1"/>
          <p:nvPr/>
        </p:nvSpPr>
        <p:spPr>
          <a:xfrm>
            <a:off x="711202" y="6477001"/>
            <a:ext cx="3454400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PwC</a:t>
            </a:r>
            <a:endParaRPr lang="pl-PL" sz="882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Google Shape;47;p4"/>
          <p:cNvCxnSpPr/>
          <p:nvPr/>
        </p:nvCxnSpPr>
        <p:spPr>
          <a:xfrm rot="10800000" flipH="1">
            <a:off x="508004" y="609600"/>
            <a:ext cx="10972800" cy="152400"/>
          </a:xfrm>
          <a:prstGeom prst="bentConnector2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9448802" y="6477000"/>
            <a:ext cx="2036064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49" name="Google Shape;49;p4"/>
          <p:cNvSpPr txBox="1">
            <a:spLocks noGrp="1"/>
          </p:cNvSpPr>
          <p:nvPr>
            <p:ph type="dt" idx="10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8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82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2072669"/>
            <a:ext cx="7418388" cy="784830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3764282"/>
            <a:ext cx="547370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644956-77CE-C94F-9DC1-ACB7D92E89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5139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5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6096000" y="0"/>
            <a:ext cx="6096000" cy="457581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6096000" cy="4575812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Rectangle 9"/>
          <p:cNvSpPr/>
          <p:nvPr/>
        </p:nvSpPr>
        <p:spPr bwMode="hidden">
          <a:xfrm>
            <a:off x="0" y="4575812"/>
            <a:ext cx="6096000" cy="2282188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3" y="1841526"/>
            <a:ext cx="5473700" cy="654025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5101594"/>
            <a:ext cx="5473700" cy="704848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9BFEA4-1A04-C344-804A-E610366F99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0337737" y="5330952"/>
            <a:ext cx="1636776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8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12192000" cy="6858000"/>
          </a:xfrm>
          <a:solidFill>
            <a:srgbClr val="DEDEDE"/>
          </a:solidFill>
        </p:spPr>
        <p:txBody>
          <a:bodyPr tIns="9144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91E7E14-05A1-3C44-AC4F-3B254DA49C5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0AF71D2-4341-774D-95E6-2A6EC9FAB977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0" y="0"/>
              <a:ext cx="12192000" cy="6858000"/>
              <a:chOff x="152400" y="152400"/>
              <a:chExt cx="12196763" cy="6862763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EB6FF182-420C-CE44-A08A-9911616955D9}"/>
                  </a:ext>
                </a:extLst>
              </p:cNvPr>
              <p:cNvSpPr>
                <a:spLocks noChangeAspect="1"/>
              </p:cNvSpPr>
              <p:nvPr/>
            </p:nvSpPr>
            <p:spPr bwMode="hidden">
              <a:xfrm>
                <a:off x="152400" y="3775075"/>
                <a:ext cx="9142413" cy="777875"/>
              </a:xfrm>
              <a:custGeom>
                <a:avLst/>
                <a:gdLst>
                  <a:gd name="T0" fmla="*/ 0 w 7908"/>
                  <a:gd name="T1" fmla="*/ 0 h 1632"/>
                  <a:gd name="T2" fmla="*/ 0 w 7908"/>
                  <a:gd name="T3" fmla="*/ 0 h 1632"/>
                  <a:gd name="T4" fmla="*/ 7908 w 7908"/>
                  <a:gd name="T5" fmla="*/ 0 h 1632"/>
                  <a:gd name="T6" fmla="*/ 7908 w 7908"/>
                  <a:gd name="T7" fmla="*/ 1632 h 1632"/>
                  <a:gd name="T8" fmla="*/ 0 w 7908"/>
                  <a:gd name="T9" fmla="*/ 1632 h 1632"/>
                  <a:gd name="T10" fmla="*/ 0 w 7908"/>
                  <a:gd name="T11" fmla="*/ 0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08" h="1632">
                    <a:moveTo>
                      <a:pt x="0" y="0"/>
                    </a:moveTo>
                    <a:lnTo>
                      <a:pt x="0" y="0"/>
                    </a:lnTo>
                    <a:lnTo>
                      <a:pt x="7908" y="0"/>
                    </a:lnTo>
                    <a:lnTo>
                      <a:pt x="7908" y="1632"/>
                    </a:lnTo>
                    <a:lnTo>
                      <a:pt x="0" y="16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4A0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3BE432B1-2C50-3E4E-AD63-D3F80C22CFAE}"/>
                  </a:ext>
                </a:extLst>
              </p:cNvPr>
              <p:cNvSpPr>
                <a:spLocks noChangeAspect="1"/>
              </p:cNvSpPr>
              <p:nvPr/>
            </p:nvSpPr>
            <p:spPr bwMode="white">
              <a:xfrm>
                <a:off x="152400" y="152400"/>
                <a:ext cx="12196763" cy="6862763"/>
              </a:xfrm>
              <a:custGeom>
                <a:avLst/>
                <a:gdLst>
                  <a:gd name="T0" fmla="*/ 19187 w 25599"/>
                  <a:gd name="T1" fmla="*/ 0 h 14399"/>
                  <a:gd name="T2" fmla="*/ 19187 w 25599"/>
                  <a:gd name="T3" fmla="*/ 0 h 14399"/>
                  <a:gd name="T4" fmla="*/ 19187 w 25599"/>
                  <a:gd name="T5" fmla="*/ 6949 h 14399"/>
                  <a:gd name="T6" fmla="*/ 0 w 25599"/>
                  <a:gd name="T7" fmla="*/ 6949 h 14399"/>
                  <a:gd name="T8" fmla="*/ 0 w 25599"/>
                  <a:gd name="T9" fmla="*/ 7602 h 14399"/>
                  <a:gd name="T10" fmla="*/ 19187 w 25599"/>
                  <a:gd name="T11" fmla="*/ 7602 h 14399"/>
                  <a:gd name="T12" fmla="*/ 19187 w 25599"/>
                  <a:gd name="T13" fmla="*/ 9234 h 14399"/>
                  <a:gd name="T14" fmla="*/ 0 w 25599"/>
                  <a:gd name="T15" fmla="*/ 9234 h 14399"/>
                  <a:gd name="T16" fmla="*/ 0 w 25599"/>
                  <a:gd name="T17" fmla="*/ 9887 h 14399"/>
                  <a:gd name="T18" fmla="*/ 19187 w 25599"/>
                  <a:gd name="T19" fmla="*/ 9887 h 14399"/>
                  <a:gd name="T20" fmla="*/ 19187 w 25599"/>
                  <a:gd name="T21" fmla="*/ 14399 h 14399"/>
                  <a:gd name="T22" fmla="*/ 19839 w 25599"/>
                  <a:gd name="T23" fmla="*/ 14399 h 14399"/>
                  <a:gd name="T24" fmla="*/ 19839 w 25599"/>
                  <a:gd name="T25" fmla="*/ 9887 h 14399"/>
                  <a:gd name="T26" fmla="*/ 25599 w 25599"/>
                  <a:gd name="T27" fmla="*/ 9887 h 14399"/>
                  <a:gd name="T28" fmla="*/ 25599 w 25599"/>
                  <a:gd name="T29" fmla="*/ 9234 h 14399"/>
                  <a:gd name="T30" fmla="*/ 19839 w 25599"/>
                  <a:gd name="T31" fmla="*/ 9234 h 14399"/>
                  <a:gd name="T32" fmla="*/ 19839 w 25599"/>
                  <a:gd name="T33" fmla="*/ 7602 h 14399"/>
                  <a:gd name="T34" fmla="*/ 25599 w 25599"/>
                  <a:gd name="T35" fmla="*/ 7602 h 14399"/>
                  <a:gd name="T36" fmla="*/ 25599 w 25599"/>
                  <a:gd name="T37" fmla="*/ 6949 h 14399"/>
                  <a:gd name="T38" fmla="*/ 19839 w 25599"/>
                  <a:gd name="T39" fmla="*/ 6949 h 14399"/>
                  <a:gd name="T40" fmla="*/ 19839 w 25599"/>
                  <a:gd name="T41" fmla="*/ 0 h 14399"/>
                  <a:gd name="T42" fmla="*/ 19187 w 25599"/>
                  <a:gd name="T43" fmla="*/ 0 h 14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599" h="14399">
                    <a:moveTo>
                      <a:pt x="19187" y="0"/>
                    </a:moveTo>
                    <a:lnTo>
                      <a:pt x="19187" y="0"/>
                    </a:lnTo>
                    <a:lnTo>
                      <a:pt x="19187" y="6949"/>
                    </a:lnTo>
                    <a:lnTo>
                      <a:pt x="0" y="6949"/>
                    </a:lnTo>
                    <a:lnTo>
                      <a:pt x="0" y="7602"/>
                    </a:lnTo>
                    <a:lnTo>
                      <a:pt x="19187" y="7602"/>
                    </a:lnTo>
                    <a:lnTo>
                      <a:pt x="19187" y="9234"/>
                    </a:lnTo>
                    <a:lnTo>
                      <a:pt x="0" y="9234"/>
                    </a:lnTo>
                    <a:lnTo>
                      <a:pt x="0" y="9887"/>
                    </a:lnTo>
                    <a:lnTo>
                      <a:pt x="19187" y="9887"/>
                    </a:lnTo>
                    <a:lnTo>
                      <a:pt x="19187" y="14399"/>
                    </a:lnTo>
                    <a:lnTo>
                      <a:pt x="19839" y="14399"/>
                    </a:lnTo>
                    <a:lnTo>
                      <a:pt x="19839" y="9887"/>
                    </a:lnTo>
                    <a:lnTo>
                      <a:pt x="25599" y="9887"/>
                    </a:lnTo>
                    <a:lnTo>
                      <a:pt x="25599" y="9234"/>
                    </a:lnTo>
                    <a:lnTo>
                      <a:pt x="19839" y="9234"/>
                    </a:lnTo>
                    <a:lnTo>
                      <a:pt x="19839" y="7602"/>
                    </a:lnTo>
                    <a:lnTo>
                      <a:pt x="25599" y="7602"/>
                    </a:lnTo>
                    <a:lnTo>
                      <a:pt x="25599" y="6949"/>
                    </a:lnTo>
                    <a:lnTo>
                      <a:pt x="19839" y="6949"/>
                    </a:lnTo>
                    <a:lnTo>
                      <a:pt x="19839" y="0"/>
                    </a:lnTo>
                    <a:lnTo>
                      <a:pt x="1918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42E31FB-8697-8E4D-9430-7773E91817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4" y="3713607"/>
            <a:ext cx="5473699" cy="592074"/>
          </a:xfr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4" y="1724392"/>
            <a:ext cx="7418386" cy="588623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189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nes 2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12192000" cy="6858000"/>
          </a:xfrm>
          <a:solidFill>
            <a:srgbClr val="DEDEDE"/>
          </a:solidFill>
        </p:spPr>
        <p:txBody>
          <a:bodyPr tIns="9144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Click icon to add picture</a:t>
            </a:r>
            <a:endParaRPr lang="pl-PL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BDC28A-6CCA-D946-B517-6BB4EEB49B0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id="{88987A12-2FCD-A24E-A035-A87DB2CE21C2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3309692 h 6858000"/>
                <a:gd name="connsiteX3" fmla="*/ 12192000 w 12192000"/>
                <a:gd name="connsiteY3" fmla="*/ 3309692 h 6858000"/>
                <a:gd name="connsiteX4" fmla="*/ 12192000 w 12192000"/>
                <a:gd name="connsiteY4" fmla="*/ 3615692 h 6858000"/>
                <a:gd name="connsiteX5" fmla="*/ 9450000 w 12192000"/>
                <a:gd name="connsiteY5" fmla="*/ 3615692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  <a:gd name="connsiteX16" fmla="*/ 9144000 w 12192000"/>
                <a:gd name="connsiteY16" fmla="*/ 3615692 h 6858000"/>
                <a:gd name="connsiteX17" fmla="*/ 0 w 12192000"/>
                <a:gd name="connsiteY17" fmla="*/ 3615692 h 6858000"/>
                <a:gd name="connsiteX18" fmla="*/ 0 w 12192000"/>
                <a:gd name="connsiteY18" fmla="*/ 3309692 h 6858000"/>
                <a:gd name="connsiteX19" fmla="*/ 9144000 w 12192000"/>
                <a:gd name="connsiteY19" fmla="*/ 330969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3309692"/>
                  </a:lnTo>
                  <a:lnTo>
                    <a:pt x="12192000" y="3309692"/>
                  </a:lnTo>
                  <a:lnTo>
                    <a:pt x="12192000" y="3615692"/>
                  </a:lnTo>
                  <a:lnTo>
                    <a:pt x="9450000" y="3615692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lnTo>
                    <a:pt x="9144000" y="3615692"/>
                  </a:lnTo>
                  <a:lnTo>
                    <a:pt x="0" y="3615692"/>
                  </a:lnTo>
                  <a:lnTo>
                    <a:pt x="0" y="3309692"/>
                  </a:lnTo>
                  <a:lnTo>
                    <a:pt x="9144000" y="33096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BFFF2DD-324A-4741-B09D-D8BFF0170B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gray">
            <a:xfrm>
              <a:off x="185139" y="5330952"/>
              <a:ext cx="1636776" cy="1351185"/>
            </a:xfrm>
            <a:prstGeom prst="rect">
              <a:avLst/>
            </a:prstGeom>
          </p:spPr>
        </p:pic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id="{B2285DDC-FA1B-F84F-B44E-C04413327EF5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42913" y="3713607"/>
            <a:ext cx="5473700" cy="594221"/>
          </a:xfr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r>
              <a:rPr lang="pl-PL"/>
              <a:t>[Presentation subtitle]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42912" y="1724392"/>
            <a:ext cx="7418387" cy="588623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pl-PL"/>
              <a:t>[Presentation title]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371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BCEADE6F-3B53-4971-933E-9606F5049FF8}"/>
              </a:ext>
            </a:extLst>
          </p:cNvPr>
          <p:cNvSpPr/>
          <p:nvPr userDrawn="1">
            <p:custDataLst>
              <p:tags r:id="rId5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pl-PL" sz="32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913" y="432001"/>
            <a:ext cx="11306175" cy="98488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pl-PL"/>
              <a:t>[Action </a:t>
            </a:r>
            <a:r>
              <a:rPr lang="pl-PL" dirty="0" err="1"/>
              <a:t>title</a:t>
            </a:r>
            <a:r>
              <a:rPr lang="pl-PL" dirty="0"/>
              <a:t>]</a:t>
            </a:r>
            <a:br>
              <a:rPr lang="pl-PL"/>
            </a:b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13" y="1665288"/>
            <a:ext cx="11306175" cy="45069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l-PL"/>
              <a:t>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27130" y="6400800"/>
            <a:ext cx="421958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extBox 7"/>
          <p:cNvSpPr txBox="1"/>
          <p:nvPr/>
        </p:nvSpPr>
        <p:spPr>
          <a:xfrm>
            <a:off x="442913" y="6400798"/>
            <a:ext cx="30480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pl-PL" sz="750" b="0">
                <a:solidFill>
                  <a:schemeClr val="tx1"/>
                </a:solidFill>
              </a:rPr>
              <a:t>PwC</a:t>
            </a:r>
            <a:endParaRPr lang="pl-PL" sz="750" b="0" dirty="0">
              <a:solidFill>
                <a:schemeClr val="tx1"/>
              </a:solidFill>
            </a:endParaRPr>
          </a:p>
        </p:txBody>
      </p:sp>
      <p:pic>
        <p:nvPicPr>
          <p:cNvPr id="1055" name="Picture 31">
            <a:extLst>
              <a:ext uri="{FF2B5EF4-FFF2-40B4-BE49-F238E27FC236}">
                <a16:creationId xmlns:a16="http://schemas.microsoft.com/office/drawing/2014/main" id="{60C4CECD-ABCD-4C00-B1F7-984C8C679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10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86" r:id="rId17"/>
    <p:sldLayoutId id="2147483802" r:id="rId18"/>
    <p:sldLayoutId id="2147483800" r:id="rId19"/>
    <p:sldLayoutId id="2147483803" r:id="rId20"/>
    <p:sldLayoutId id="2147483791" r:id="rId21"/>
    <p:sldLayoutId id="2147483794" r:id="rId22"/>
    <p:sldLayoutId id="2147483790" r:id="rId23"/>
    <p:sldLayoutId id="2147483745" r:id="rId24"/>
    <p:sldLayoutId id="2147483796" r:id="rId25"/>
    <p:sldLayoutId id="2147483797" r:id="rId26"/>
    <p:sldLayoutId id="2147483765" r:id="rId27"/>
    <p:sldLayoutId id="2147483766" r:id="rId28"/>
    <p:sldLayoutId id="2147483767" r:id="rId29"/>
    <p:sldLayoutId id="2147483792" r:id="rId30"/>
    <p:sldLayoutId id="2147483793" r:id="rId31"/>
    <p:sldLayoutId id="2147483770" r:id="rId32"/>
    <p:sldLayoutId id="2147483771" r:id="rId33"/>
    <p:sldLayoutId id="2147483801" r:id="rId34"/>
    <p:sldLayoutId id="2147483772" r:id="rId35"/>
    <p:sldLayoutId id="2147483773" r:id="rId36"/>
    <p:sldLayoutId id="2147483774" r:id="rId37"/>
    <p:sldLayoutId id="2147483775" r:id="rId38"/>
    <p:sldLayoutId id="2147483776" r:id="rId39"/>
    <p:sldLayoutId id="2147483777" r:id="rId40"/>
    <p:sldLayoutId id="2147483778" r:id="rId41"/>
    <p:sldLayoutId id="2147483779" r:id="rId42"/>
    <p:sldLayoutId id="2147483780" r:id="rId43"/>
    <p:sldLayoutId id="2147483781" r:id="rId44"/>
    <p:sldLayoutId id="2147483782" r:id="rId45"/>
    <p:sldLayoutId id="2147483783" r:id="rId46"/>
    <p:sldLayoutId id="2147483784" r:id="rId47"/>
    <p:sldLayoutId id="2147483785" r:id="rId48"/>
    <p:sldLayoutId id="2147483788" r:id="rId49"/>
    <p:sldLayoutId id="2147483789" r:id="rId50"/>
    <p:sldLayoutId id="2147483798" r:id="rId51"/>
    <p:sldLayoutId id="2147483799" r:id="rId5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 userDrawn="1">
          <p15:clr>
            <a:srgbClr val="F26B43"/>
          </p15:clr>
        </p15:guide>
        <p15:guide id="2" pos="7401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  <p15:guide id="11" orient="horz" pos="1049" userDrawn="1">
          <p15:clr>
            <a:srgbClr val="F26B43"/>
          </p15:clr>
        </p15:guide>
        <p15:guide id="12" orient="horz" pos="896" userDrawn="1">
          <p15:clr>
            <a:srgbClr val="F26B43"/>
          </p15:clr>
        </p15:guide>
        <p15:guide id="13" orient="horz" pos="2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9.xml"/><Relationship Id="rId1" Type="http://schemas.openxmlformats.org/officeDocument/2006/relationships/tags" Target="../tags/tag8.xml"/><Relationship Id="rId5" Type="http://schemas.openxmlformats.org/officeDocument/2006/relationships/image" Target="../media/image3.emf"/><Relationship Id="rId4" Type="http://schemas.openxmlformats.org/officeDocument/2006/relationships/hyperlink" Target="about:bla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6"/>
          <p:cNvSpPr txBox="1">
            <a:spLocks noGrp="1"/>
          </p:cNvSpPr>
          <p:nvPr>
            <p:ph type="ctrTitle"/>
          </p:nvPr>
        </p:nvSpPr>
        <p:spPr>
          <a:xfrm>
            <a:off x="442912" y="1601771"/>
            <a:ext cx="7418388" cy="1255728"/>
          </a:xfrm>
        </p:spPr>
        <p:txBody>
          <a:bodyPr/>
          <a:lstStyle/>
          <a:p>
            <a:r>
              <a:rPr lang="pl-PL" dirty="0" err="1"/>
              <a:t>Poniesienie</a:t>
            </a:r>
            <a:r>
              <a:rPr lang="pl-PL" dirty="0"/>
              <a:t> </a:t>
            </a:r>
            <a:r>
              <a:rPr lang="pl-PL" dirty="0" err="1"/>
              <a:t>ekonomicznego</a:t>
            </a:r>
            <a:r>
              <a:rPr lang="pl-PL" dirty="0"/>
              <a:t> ci</a:t>
            </a:r>
            <a:r>
              <a:rPr lang="pl-PL" dirty="0" err="1"/>
              <a:t>ężaru</a:t>
            </a:r>
            <a:r>
              <a:rPr lang="pl-PL" dirty="0"/>
              <a:t> podatku przez podatnika jako warunek powstania i zwrotu nadpłaty w VAT</a:t>
            </a:r>
          </a:p>
        </p:txBody>
      </p:sp>
      <p:sp>
        <p:nvSpPr>
          <p:cNvPr id="265" name="Google Shape;265;p26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l-PL" dirty="0"/>
              <a:t>Wyrok NSA z 17 kwietnia 2019 r., sygn. akt I FSK 589/17</a:t>
            </a:r>
          </a:p>
          <a:p>
            <a:pPr lvl="0"/>
            <a:r>
              <a:rPr lang="pl-PL" dirty="0"/>
              <a:t>doradca podatkowy Mariusz Marecki</a:t>
            </a:r>
          </a:p>
        </p:txBody>
      </p:sp>
      <p:sp>
        <p:nvSpPr>
          <p:cNvPr id="23" name="Google Shape;265;p26">
            <a:extLst>
              <a:ext uri="{FF2B5EF4-FFF2-40B4-BE49-F238E27FC236}">
                <a16:creationId xmlns:a16="http://schemas.microsoft.com/office/drawing/2014/main" id="{35F47960-7598-4B84-A60D-1A8519C443F6}"/>
              </a:ext>
            </a:extLst>
          </p:cNvPr>
          <p:cNvSpPr txBox="1">
            <a:spLocks/>
          </p:cNvSpPr>
          <p:nvPr/>
        </p:nvSpPr>
        <p:spPr>
          <a:xfrm>
            <a:off x="442914" y="428625"/>
            <a:ext cx="5473700" cy="7048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/>
              <a:t>Toruń, 6 marca 2020 r.</a:t>
            </a:r>
          </a:p>
        </p:txBody>
      </p:sp>
      <p:pic>
        <p:nvPicPr>
          <p:cNvPr id="7178" name="Picture 10">
            <a:extLst>
              <a:ext uri="{FF2B5EF4-FFF2-40B4-BE49-F238E27FC236}">
                <a16:creationId xmlns:a16="http://schemas.microsoft.com/office/drawing/2014/main" id="{2219BDFD-E9C5-44BC-A9DC-2D29D54D1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8"/>
          <p:cNvSpPr txBox="1">
            <a:spLocks noGrp="1"/>
          </p:cNvSpPr>
          <p:nvPr>
            <p:ph type="title"/>
          </p:nvPr>
        </p:nvSpPr>
        <p:spPr>
          <a:xfrm>
            <a:off x="442913" y="432001"/>
            <a:ext cx="1130617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eorgia"/>
              <a:buNone/>
            </a:pPr>
            <a:r>
              <a:rPr lang="pl-PL" dirty="0"/>
              <a:t>Stan faktyczny 1/2</a:t>
            </a:r>
          </a:p>
        </p:txBody>
      </p:sp>
      <p:sp>
        <p:nvSpPr>
          <p:cNvPr id="342" name="Google Shape;342;p28"/>
          <p:cNvSpPr txBox="1"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2</a:t>
            </a:fld>
            <a:endParaRPr lang="pl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8C6469-60C2-4C88-96C5-1B65348A69A7}"/>
              </a:ext>
            </a:extLst>
          </p:cNvPr>
          <p:cNvSpPr/>
          <p:nvPr/>
        </p:nvSpPr>
        <p:spPr>
          <a:xfrm>
            <a:off x="442913" y="1665288"/>
            <a:ext cx="2873265" cy="450691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108000" numCol="1" spcCol="1270" anchor="t" anchorCtr="0">
            <a:noAutofit/>
          </a:bodyPr>
          <a:lstStyle/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800" b="1" kern="1200" dirty="0">
                <a:solidFill>
                  <a:schemeClr val="accent1"/>
                </a:solidFill>
              </a:rPr>
              <a:t>1</a:t>
            </a:r>
          </a:p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1400" dirty="0">
              <a:solidFill>
                <a:sysClr val="windowText" lastClr="000000"/>
              </a:solidFill>
            </a:endParaRPr>
          </a:p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sysClr val="windowText" lastClr="000000"/>
                </a:solidFill>
              </a:rPr>
              <a:t>Spółka stosuje błędnie stawkę VAT 8% zamiast 23% i obciąża klienta tą stawką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B3F1B-21BD-4810-A237-C571182FC90B}"/>
              </a:ext>
            </a:extLst>
          </p:cNvPr>
          <p:cNvSpPr/>
          <p:nvPr/>
        </p:nvSpPr>
        <p:spPr>
          <a:xfrm>
            <a:off x="4659182" y="1665288"/>
            <a:ext cx="2873265" cy="450691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108000" numCol="1" spcCol="1270" anchor="t" anchorCtr="0">
            <a:noAutofit/>
          </a:bodyPr>
          <a:lstStyle/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800" b="1" kern="1200" dirty="0">
                <a:solidFill>
                  <a:schemeClr val="accent1"/>
                </a:solidFill>
              </a:rPr>
              <a:t>2</a:t>
            </a:r>
          </a:p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1400" dirty="0">
              <a:solidFill>
                <a:sysClr val="windowText" lastClr="000000"/>
              </a:solidFill>
            </a:endParaRPr>
          </a:p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sysClr val="windowText" lastClr="000000"/>
                </a:solidFill>
              </a:rPr>
              <a:t>Spółka stwierdziwszy pomyłkę w rozliczeniach uwzględnia prawidłową stawkę i występuje o stwierdzenie i zwrot nadpłaty w VAT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E5D44E-B79C-4554-97F0-BF2631DEF4A6}"/>
              </a:ext>
            </a:extLst>
          </p:cNvPr>
          <p:cNvSpPr/>
          <p:nvPr/>
        </p:nvSpPr>
        <p:spPr>
          <a:xfrm>
            <a:off x="8875452" y="1665288"/>
            <a:ext cx="2873631" cy="4506609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108000" numCol="1" spcCol="1270" anchor="t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800" b="1" kern="1200" dirty="0">
                <a:solidFill>
                  <a:schemeClr val="accent1"/>
                </a:solidFill>
              </a:rPr>
              <a:t>3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1400" dirty="0">
              <a:solidFill>
                <a:sysClr val="windowText" lastClr="000000"/>
              </a:solidFill>
            </a:endParaRP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sysClr val="windowText" lastClr="000000"/>
                </a:solidFill>
              </a:rPr>
              <a:t>Organ odmawia powołując się na funkcje przepisów o nadpłacie: zwrot nienależnie uiszczonego świadczenia podatnikowi, po którego stronie powstał uszczerbek majątkowy</a:t>
            </a:r>
            <a:r>
              <a:rPr lang="en-US" sz="1400" kern="1200" dirty="0">
                <a:solidFill>
                  <a:sysClr val="windowText" lastClr="000000"/>
                </a:solidFill>
              </a:rPr>
              <a:t>.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>
                <a:solidFill>
                  <a:sysClr val="windowText" lastClr="000000"/>
                </a:solidFill>
              </a:rPr>
              <a:t>Organ stwierdza, że skoro Spółka nie dokonała zwrotu podatku klientom to zwrot podatku stanowiłby nieusprawiedliwione przysporzenie na rzecz podmiotu, który nie poniósł ekonomicznego ciężaru podatku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061BE42-0AC0-4BF7-A217-CF402A44AB39}"/>
              </a:ext>
            </a:extLst>
          </p:cNvPr>
          <p:cNvGrpSpPr/>
          <p:nvPr/>
        </p:nvGrpSpPr>
        <p:grpSpPr>
          <a:xfrm>
            <a:off x="3899524" y="1665288"/>
            <a:ext cx="176312" cy="4506913"/>
            <a:chOff x="3683242" y="1665288"/>
            <a:chExt cx="176312" cy="4506913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234D767-EA56-4C18-BE05-25D5F5B3FD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71397" y="1665288"/>
              <a:ext cx="0" cy="4506913"/>
            </a:xfrm>
            <a:prstGeom prst="line">
              <a:avLst/>
            </a:prstGeom>
            <a:ln w="95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913286C-F938-4547-82C4-EB05D1C55C60}"/>
                </a:ext>
              </a:extLst>
            </p:cNvPr>
            <p:cNvGrpSpPr/>
            <p:nvPr/>
          </p:nvGrpSpPr>
          <p:grpSpPr>
            <a:xfrm>
              <a:off x="3683242" y="3755232"/>
              <a:ext cx="176312" cy="327025"/>
              <a:chOff x="3683242" y="4136504"/>
              <a:chExt cx="176312" cy="32702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A508B8E-B23A-4E64-835C-D1AD078D449E}"/>
                  </a:ext>
                </a:extLst>
              </p:cNvPr>
              <p:cNvSpPr/>
              <p:nvPr/>
            </p:nvSpPr>
            <p:spPr>
              <a:xfrm rot="16200000">
                <a:off x="3607885" y="4211861"/>
                <a:ext cx="327025" cy="176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1600" dirty="0"/>
              </a:p>
            </p:txBody>
          </p:sp>
          <p:sp>
            <p:nvSpPr>
              <p:cNvPr id="25" name="Freeform 32">
                <a:extLst>
                  <a:ext uri="{FF2B5EF4-FFF2-40B4-BE49-F238E27FC236}">
                    <a16:creationId xmlns:a16="http://schemas.microsoft.com/office/drawing/2014/main" id="{010D0DD9-8C38-4EF1-BE38-6E15491FA8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V="1">
                <a:off x="3651763" y="4224276"/>
                <a:ext cx="239268" cy="151484"/>
              </a:xfrm>
              <a:custGeom>
                <a:avLst/>
                <a:gdLst>
                  <a:gd name="T0" fmla="*/ 101 w 203"/>
                  <a:gd name="T1" fmla="*/ 0 h 129"/>
                  <a:gd name="T2" fmla="*/ 196 w 203"/>
                  <a:gd name="T3" fmla="*/ 95 h 129"/>
                  <a:gd name="T4" fmla="*/ 196 w 203"/>
                  <a:gd name="T5" fmla="*/ 121 h 129"/>
                  <a:gd name="T6" fmla="*/ 169 w 203"/>
                  <a:gd name="T7" fmla="*/ 121 h 129"/>
                  <a:gd name="T8" fmla="*/ 101 w 203"/>
                  <a:gd name="T9" fmla="*/ 53 h 129"/>
                  <a:gd name="T10" fmla="*/ 33 w 203"/>
                  <a:gd name="T11" fmla="*/ 121 h 129"/>
                  <a:gd name="T12" fmla="*/ 20 w 203"/>
                  <a:gd name="T13" fmla="*/ 127 h 129"/>
                  <a:gd name="T14" fmla="*/ 7 w 203"/>
                  <a:gd name="T15" fmla="*/ 121 h 129"/>
                  <a:gd name="T16" fmla="*/ 7 w 203"/>
                  <a:gd name="T17" fmla="*/ 95 h 129"/>
                  <a:gd name="T18" fmla="*/ 101 w 203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129">
                    <a:moveTo>
                      <a:pt x="101" y="0"/>
                    </a:moveTo>
                    <a:cubicBezTo>
                      <a:pt x="196" y="95"/>
                      <a:pt x="196" y="95"/>
                      <a:pt x="196" y="95"/>
                    </a:cubicBezTo>
                    <a:cubicBezTo>
                      <a:pt x="203" y="102"/>
                      <a:pt x="203" y="114"/>
                      <a:pt x="196" y="121"/>
                    </a:cubicBezTo>
                    <a:cubicBezTo>
                      <a:pt x="189" y="129"/>
                      <a:pt x="177" y="129"/>
                      <a:pt x="169" y="121"/>
                    </a:cubicBezTo>
                    <a:cubicBezTo>
                      <a:pt x="101" y="53"/>
                      <a:pt x="101" y="53"/>
                      <a:pt x="101" y="53"/>
                    </a:cubicBezTo>
                    <a:cubicBezTo>
                      <a:pt x="33" y="121"/>
                      <a:pt x="33" y="121"/>
                      <a:pt x="33" y="121"/>
                    </a:cubicBezTo>
                    <a:cubicBezTo>
                      <a:pt x="30" y="125"/>
                      <a:pt x="25" y="127"/>
                      <a:pt x="20" y="127"/>
                    </a:cubicBezTo>
                    <a:cubicBezTo>
                      <a:pt x="15" y="127"/>
                      <a:pt x="11" y="125"/>
                      <a:pt x="7" y="121"/>
                    </a:cubicBezTo>
                    <a:cubicBezTo>
                      <a:pt x="0" y="114"/>
                      <a:pt x="0" y="102"/>
                      <a:pt x="7" y="95"/>
                    </a:cubicBezTo>
                    <a:lnTo>
                      <a:pt x="10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9383B5-7E62-471B-994E-E6B05AB009B2}"/>
              </a:ext>
            </a:extLst>
          </p:cNvPr>
          <p:cNvGrpSpPr/>
          <p:nvPr/>
        </p:nvGrpSpPr>
        <p:grpSpPr>
          <a:xfrm>
            <a:off x="8115793" y="1665288"/>
            <a:ext cx="176312" cy="4506913"/>
            <a:chOff x="3683242" y="1665288"/>
            <a:chExt cx="176312" cy="450691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2ECD6A-8F4E-4EC0-80A6-5666325F2D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71397" y="1665288"/>
              <a:ext cx="0" cy="4506913"/>
            </a:xfrm>
            <a:prstGeom prst="line">
              <a:avLst/>
            </a:prstGeom>
            <a:ln w="95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0FC9508-D209-412A-A686-82457FF40A11}"/>
                </a:ext>
              </a:extLst>
            </p:cNvPr>
            <p:cNvGrpSpPr/>
            <p:nvPr/>
          </p:nvGrpSpPr>
          <p:grpSpPr>
            <a:xfrm>
              <a:off x="3683242" y="3755232"/>
              <a:ext cx="176312" cy="327025"/>
              <a:chOff x="3683242" y="4136504"/>
              <a:chExt cx="176312" cy="327025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71100F5-BE64-4BAD-B0D1-71749A3C589E}"/>
                  </a:ext>
                </a:extLst>
              </p:cNvPr>
              <p:cNvSpPr/>
              <p:nvPr/>
            </p:nvSpPr>
            <p:spPr>
              <a:xfrm rot="16200000">
                <a:off x="3607885" y="4211861"/>
                <a:ext cx="327025" cy="176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1600" dirty="0"/>
              </a:p>
            </p:txBody>
          </p:sp>
          <p:sp>
            <p:nvSpPr>
              <p:cNvPr id="31" name="Freeform 32">
                <a:extLst>
                  <a:ext uri="{FF2B5EF4-FFF2-40B4-BE49-F238E27FC236}">
                    <a16:creationId xmlns:a16="http://schemas.microsoft.com/office/drawing/2014/main" id="{0A2994C9-E909-4156-B415-39A47BEC27B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V="1">
                <a:off x="3651763" y="4224276"/>
                <a:ext cx="239268" cy="151484"/>
              </a:xfrm>
              <a:custGeom>
                <a:avLst/>
                <a:gdLst>
                  <a:gd name="T0" fmla="*/ 101 w 203"/>
                  <a:gd name="T1" fmla="*/ 0 h 129"/>
                  <a:gd name="T2" fmla="*/ 196 w 203"/>
                  <a:gd name="T3" fmla="*/ 95 h 129"/>
                  <a:gd name="T4" fmla="*/ 196 w 203"/>
                  <a:gd name="T5" fmla="*/ 121 h 129"/>
                  <a:gd name="T6" fmla="*/ 169 w 203"/>
                  <a:gd name="T7" fmla="*/ 121 h 129"/>
                  <a:gd name="T8" fmla="*/ 101 w 203"/>
                  <a:gd name="T9" fmla="*/ 53 h 129"/>
                  <a:gd name="T10" fmla="*/ 33 w 203"/>
                  <a:gd name="T11" fmla="*/ 121 h 129"/>
                  <a:gd name="T12" fmla="*/ 20 w 203"/>
                  <a:gd name="T13" fmla="*/ 127 h 129"/>
                  <a:gd name="T14" fmla="*/ 7 w 203"/>
                  <a:gd name="T15" fmla="*/ 121 h 129"/>
                  <a:gd name="T16" fmla="*/ 7 w 203"/>
                  <a:gd name="T17" fmla="*/ 95 h 129"/>
                  <a:gd name="T18" fmla="*/ 101 w 203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129">
                    <a:moveTo>
                      <a:pt x="101" y="0"/>
                    </a:moveTo>
                    <a:cubicBezTo>
                      <a:pt x="196" y="95"/>
                      <a:pt x="196" y="95"/>
                      <a:pt x="196" y="95"/>
                    </a:cubicBezTo>
                    <a:cubicBezTo>
                      <a:pt x="203" y="102"/>
                      <a:pt x="203" y="114"/>
                      <a:pt x="196" y="121"/>
                    </a:cubicBezTo>
                    <a:cubicBezTo>
                      <a:pt x="189" y="129"/>
                      <a:pt x="177" y="129"/>
                      <a:pt x="169" y="121"/>
                    </a:cubicBezTo>
                    <a:cubicBezTo>
                      <a:pt x="101" y="53"/>
                      <a:pt x="101" y="53"/>
                      <a:pt x="101" y="53"/>
                    </a:cubicBezTo>
                    <a:cubicBezTo>
                      <a:pt x="33" y="121"/>
                      <a:pt x="33" y="121"/>
                      <a:pt x="33" y="121"/>
                    </a:cubicBezTo>
                    <a:cubicBezTo>
                      <a:pt x="30" y="125"/>
                      <a:pt x="25" y="127"/>
                      <a:pt x="20" y="127"/>
                    </a:cubicBezTo>
                    <a:cubicBezTo>
                      <a:pt x="15" y="127"/>
                      <a:pt x="11" y="125"/>
                      <a:pt x="7" y="121"/>
                    </a:cubicBezTo>
                    <a:cubicBezTo>
                      <a:pt x="0" y="114"/>
                      <a:pt x="0" y="102"/>
                      <a:pt x="7" y="95"/>
                    </a:cubicBezTo>
                    <a:lnTo>
                      <a:pt x="10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C6C6F22-B033-4F65-9D92-FFAC70027CAC}"/>
              </a:ext>
            </a:extLst>
          </p:cNvPr>
          <p:cNvGrpSpPr/>
          <p:nvPr/>
        </p:nvGrpSpPr>
        <p:grpSpPr>
          <a:xfrm>
            <a:off x="6827900" y="5468039"/>
            <a:ext cx="592074" cy="591496"/>
            <a:chOff x="7040017" y="2411017"/>
            <a:chExt cx="206140" cy="206140"/>
          </a:xfrm>
          <a:solidFill>
            <a:schemeClr val="accent1"/>
          </a:solidFill>
        </p:grpSpPr>
        <p:sp>
          <p:nvSpPr>
            <p:cNvPr id="34" name="Freeform 41">
              <a:extLst>
                <a:ext uri="{FF2B5EF4-FFF2-40B4-BE49-F238E27FC236}">
                  <a16:creationId xmlns:a16="http://schemas.microsoft.com/office/drawing/2014/main" id="{CC77DD9E-0147-4624-ACB4-A8ECFB95B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3266" y="2411017"/>
              <a:ext cx="36572" cy="39898"/>
            </a:xfrm>
            <a:custGeom>
              <a:avLst/>
              <a:gdLst>
                <a:gd name="T0" fmla="*/ 11 w 11"/>
                <a:gd name="T1" fmla="*/ 7 h 12"/>
                <a:gd name="T2" fmla="*/ 9 w 11"/>
                <a:gd name="T3" fmla="*/ 5 h 12"/>
                <a:gd name="T4" fmla="*/ 7 w 11"/>
                <a:gd name="T5" fmla="*/ 8 h 12"/>
                <a:gd name="T6" fmla="*/ 7 w 11"/>
                <a:gd name="T7" fmla="*/ 0 h 12"/>
                <a:gd name="T8" fmla="*/ 4 w 11"/>
                <a:gd name="T9" fmla="*/ 0 h 12"/>
                <a:gd name="T10" fmla="*/ 4 w 11"/>
                <a:gd name="T11" fmla="*/ 8 h 12"/>
                <a:gd name="T12" fmla="*/ 2 w 11"/>
                <a:gd name="T13" fmla="*/ 5 h 12"/>
                <a:gd name="T14" fmla="*/ 0 w 11"/>
                <a:gd name="T15" fmla="*/ 7 h 12"/>
                <a:gd name="T16" fmla="*/ 5 w 11"/>
                <a:gd name="T17" fmla="*/ 12 h 12"/>
                <a:gd name="T18" fmla="*/ 11 w 11"/>
                <a:gd name="T1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2">
                  <a:moveTo>
                    <a:pt x="11" y="7"/>
                  </a:moveTo>
                  <a:lnTo>
                    <a:pt x="9" y="5"/>
                  </a:lnTo>
                  <a:lnTo>
                    <a:pt x="7" y="8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2" y="5"/>
                  </a:lnTo>
                  <a:lnTo>
                    <a:pt x="0" y="7"/>
                  </a:lnTo>
                  <a:lnTo>
                    <a:pt x="5" y="12"/>
                  </a:lnTo>
                  <a:lnTo>
                    <a:pt x="1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35" name="Freeform 42">
              <a:extLst>
                <a:ext uri="{FF2B5EF4-FFF2-40B4-BE49-F238E27FC236}">
                  <a16:creationId xmlns:a16="http://schemas.microsoft.com/office/drawing/2014/main" id="{C57D3DB7-2B59-4805-8025-18107E5FD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6335" y="2411017"/>
              <a:ext cx="36572" cy="39898"/>
            </a:xfrm>
            <a:custGeom>
              <a:avLst/>
              <a:gdLst>
                <a:gd name="T0" fmla="*/ 11 w 11"/>
                <a:gd name="T1" fmla="*/ 8 h 12"/>
                <a:gd name="T2" fmla="*/ 9 w 11"/>
                <a:gd name="T3" fmla="*/ 5 h 12"/>
                <a:gd name="T4" fmla="*/ 7 w 11"/>
                <a:gd name="T5" fmla="*/ 8 h 12"/>
                <a:gd name="T6" fmla="*/ 7 w 11"/>
                <a:gd name="T7" fmla="*/ 0 h 12"/>
                <a:gd name="T8" fmla="*/ 4 w 11"/>
                <a:gd name="T9" fmla="*/ 0 h 12"/>
                <a:gd name="T10" fmla="*/ 4 w 11"/>
                <a:gd name="T11" fmla="*/ 8 h 12"/>
                <a:gd name="T12" fmla="*/ 2 w 11"/>
                <a:gd name="T13" fmla="*/ 5 h 12"/>
                <a:gd name="T14" fmla="*/ 0 w 11"/>
                <a:gd name="T15" fmla="*/ 7 h 12"/>
                <a:gd name="T16" fmla="*/ 5 w 11"/>
                <a:gd name="T17" fmla="*/ 12 h 12"/>
                <a:gd name="T18" fmla="*/ 11 w 11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2">
                  <a:moveTo>
                    <a:pt x="11" y="8"/>
                  </a:moveTo>
                  <a:lnTo>
                    <a:pt x="9" y="5"/>
                  </a:lnTo>
                  <a:lnTo>
                    <a:pt x="7" y="8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2" y="5"/>
                  </a:lnTo>
                  <a:lnTo>
                    <a:pt x="0" y="7"/>
                  </a:lnTo>
                  <a:lnTo>
                    <a:pt x="5" y="12"/>
                  </a:lnTo>
                  <a:lnTo>
                    <a:pt x="11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36" name="Freeform 43">
              <a:extLst>
                <a:ext uri="{FF2B5EF4-FFF2-40B4-BE49-F238E27FC236}">
                  <a16:creationId xmlns:a16="http://schemas.microsoft.com/office/drawing/2014/main" id="{1868F7DC-582F-4379-8CF9-4E6B9D0DAA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40017" y="2411017"/>
              <a:ext cx="206140" cy="206140"/>
            </a:xfrm>
            <a:custGeom>
              <a:avLst/>
              <a:gdLst>
                <a:gd name="T0" fmla="*/ 100 w 192"/>
                <a:gd name="T1" fmla="*/ 41 h 192"/>
                <a:gd name="T2" fmla="*/ 100 w 192"/>
                <a:gd name="T3" fmla="*/ 16 h 192"/>
                <a:gd name="T4" fmla="*/ 107 w 192"/>
                <a:gd name="T5" fmla="*/ 24 h 192"/>
                <a:gd name="T6" fmla="*/ 113 w 192"/>
                <a:gd name="T7" fmla="*/ 18 h 192"/>
                <a:gd name="T8" fmla="*/ 96 w 192"/>
                <a:gd name="T9" fmla="*/ 0 h 192"/>
                <a:gd name="T10" fmla="*/ 79 w 192"/>
                <a:gd name="T11" fmla="*/ 17 h 192"/>
                <a:gd name="T12" fmla="*/ 85 w 192"/>
                <a:gd name="T13" fmla="*/ 23 h 192"/>
                <a:gd name="T14" fmla="*/ 92 w 192"/>
                <a:gd name="T15" fmla="*/ 16 h 192"/>
                <a:gd name="T16" fmla="*/ 92 w 192"/>
                <a:gd name="T17" fmla="*/ 41 h 192"/>
                <a:gd name="T18" fmla="*/ 0 w 192"/>
                <a:gd name="T19" fmla="*/ 41 h 192"/>
                <a:gd name="T20" fmla="*/ 0 w 192"/>
                <a:gd name="T21" fmla="*/ 133 h 192"/>
                <a:gd name="T22" fmla="*/ 0 w 192"/>
                <a:gd name="T23" fmla="*/ 141 h 192"/>
                <a:gd name="T24" fmla="*/ 0 w 192"/>
                <a:gd name="T25" fmla="*/ 158 h 192"/>
                <a:gd name="T26" fmla="*/ 0 w 192"/>
                <a:gd name="T27" fmla="*/ 167 h 192"/>
                <a:gd name="T28" fmla="*/ 0 w 192"/>
                <a:gd name="T29" fmla="*/ 192 h 192"/>
                <a:gd name="T30" fmla="*/ 192 w 192"/>
                <a:gd name="T31" fmla="*/ 192 h 192"/>
                <a:gd name="T32" fmla="*/ 192 w 192"/>
                <a:gd name="T33" fmla="*/ 167 h 192"/>
                <a:gd name="T34" fmla="*/ 192 w 192"/>
                <a:gd name="T35" fmla="*/ 158 h 192"/>
                <a:gd name="T36" fmla="*/ 192 w 192"/>
                <a:gd name="T37" fmla="*/ 141 h 192"/>
                <a:gd name="T38" fmla="*/ 192 w 192"/>
                <a:gd name="T39" fmla="*/ 133 h 192"/>
                <a:gd name="T40" fmla="*/ 192 w 192"/>
                <a:gd name="T41" fmla="*/ 41 h 192"/>
                <a:gd name="T42" fmla="*/ 100 w 192"/>
                <a:gd name="T43" fmla="*/ 41 h 192"/>
                <a:gd name="T44" fmla="*/ 184 w 192"/>
                <a:gd name="T45" fmla="*/ 109 h 192"/>
                <a:gd name="T46" fmla="*/ 160 w 192"/>
                <a:gd name="T47" fmla="*/ 133 h 192"/>
                <a:gd name="T48" fmla="*/ 32 w 192"/>
                <a:gd name="T49" fmla="*/ 133 h 192"/>
                <a:gd name="T50" fmla="*/ 8 w 192"/>
                <a:gd name="T51" fmla="*/ 109 h 192"/>
                <a:gd name="T52" fmla="*/ 8 w 192"/>
                <a:gd name="T53" fmla="*/ 73 h 192"/>
                <a:gd name="T54" fmla="*/ 32 w 192"/>
                <a:gd name="T55" fmla="*/ 49 h 192"/>
                <a:gd name="T56" fmla="*/ 160 w 192"/>
                <a:gd name="T57" fmla="*/ 49 h 192"/>
                <a:gd name="T58" fmla="*/ 184 w 192"/>
                <a:gd name="T59" fmla="*/ 73 h 192"/>
                <a:gd name="T60" fmla="*/ 184 w 192"/>
                <a:gd name="T61" fmla="*/ 109 h 192"/>
                <a:gd name="T62" fmla="*/ 184 w 192"/>
                <a:gd name="T63" fmla="*/ 65 h 192"/>
                <a:gd name="T64" fmla="*/ 169 w 192"/>
                <a:gd name="T65" fmla="*/ 49 h 192"/>
                <a:gd name="T66" fmla="*/ 184 w 192"/>
                <a:gd name="T67" fmla="*/ 49 h 192"/>
                <a:gd name="T68" fmla="*/ 184 w 192"/>
                <a:gd name="T69" fmla="*/ 65 h 192"/>
                <a:gd name="T70" fmla="*/ 23 w 192"/>
                <a:gd name="T71" fmla="*/ 49 h 192"/>
                <a:gd name="T72" fmla="*/ 8 w 192"/>
                <a:gd name="T73" fmla="*/ 65 h 192"/>
                <a:gd name="T74" fmla="*/ 8 w 192"/>
                <a:gd name="T75" fmla="*/ 49 h 192"/>
                <a:gd name="T76" fmla="*/ 23 w 192"/>
                <a:gd name="T77" fmla="*/ 49 h 192"/>
                <a:gd name="T78" fmla="*/ 8 w 192"/>
                <a:gd name="T79" fmla="*/ 117 h 192"/>
                <a:gd name="T80" fmla="*/ 23 w 192"/>
                <a:gd name="T81" fmla="*/ 133 h 192"/>
                <a:gd name="T82" fmla="*/ 8 w 192"/>
                <a:gd name="T83" fmla="*/ 133 h 192"/>
                <a:gd name="T84" fmla="*/ 8 w 192"/>
                <a:gd name="T85" fmla="*/ 117 h 192"/>
                <a:gd name="T86" fmla="*/ 184 w 192"/>
                <a:gd name="T87" fmla="*/ 184 h 192"/>
                <a:gd name="T88" fmla="*/ 8 w 192"/>
                <a:gd name="T89" fmla="*/ 184 h 192"/>
                <a:gd name="T90" fmla="*/ 8 w 192"/>
                <a:gd name="T91" fmla="*/ 167 h 192"/>
                <a:gd name="T92" fmla="*/ 184 w 192"/>
                <a:gd name="T93" fmla="*/ 167 h 192"/>
                <a:gd name="T94" fmla="*/ 184 w 192"/>
                <a:gd name="T95" fmla="*/ 184 h 192"/>
                <a:gd name="T96" fmla="*/ 184 w 192"/>
                <a:gd name="T97" fmla="*/ 158 h 192"/>
                <a:gd name="T98" fmla="*/ 8 w 192"/>
                <a:gd name="T99" fmla="*/ 158 h 192"/>
                <a:gd name="T100" fmla="*/ 8 w 192"/>
                <a:gd name="T101" fmla="*/ 141 h 192"/>
                <a:gd name="T102" fmla="*/ 184 w 192"/>
                <a:gd name="T103" fmla="*/ 141 h 192"/>
                <a:gd name="T104" fmla="*/ 184 w 192"/>
                <a:gd name="T105" fmla="*/ 158 h 192"/>
                <a:gd name="T106" fmla="*/ 169 w 192"/>
                <a:gd name="T107" fmla="*/ 133 h 192"/>
                <a:gd name="T108" fmla="*/ 184 w 192"/>
                <a:gd name="T109" fmla="*/ 117 h 192"/>
                <a:gd name="T110" fmla="*/ 184 w 192"/>
                <a:gd name="T111" fmla="*/ 133 h 192"/>
                <a:gd name="T112" fmla="*/ 169 w 192"/>
                <a:gd name="T113" fmla="*/ 133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" h="192">
                  <a:moveTo>
                    <a:pt x="100" y="41"/>
                  </a:moveTo>
                  <a:cubicBezTo>
                    <a:pt x="100" y="16"/>
                    <a:pt x="100" y="16"/>
                    <a:pt x="100" y="16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2" y="167"/>
                    <a:pt x="192" y="167"/>
                    <a:pt x="192" y="167"/>
                  </a:cubicBezTo>
                  <a:cubicBezTo>
                    <a:pt x="192" y="158"/>
                    <a:pt x="192" y="158"/>
                    <a:pt x="192" y="158"/>
                  </a:cubicBezTo>
                  <a:cubicBezTo>
                    <a:pt x="192" y="141"/>
                    <a:pt x="192" y="141"/>
                    <a:pt x="192" y="141"/>
                  </a:cubicBezTo>
                  <a:cubicBezTo>
                    <a:pt x="192" y="133"/>
                    <a:pt x="192" y="133"/>
                    <a:pt x="192" y="133"/>
                  </a:cubicBezTo>
                  <a:cubicBezTo>
                    <a:pt x="192" y="41"/>
                    <a:pt x="192" y="41"/>
                    <a:pt x="192" y="41"/>
                  </a:cubicBezTo>
                  <a:lnTo>
                    <a:pt x="100" y="41"/>
                  </a:lnTo>
                  <a:close/>
                  <a:moveTo>
                    <a:pt x="184" y="109"/>
                  </a:moveTo>
                  <a:cubicBezTo>
                    <a:pt x="172" y="111"/>
                    <a:pt x="162" y="120"/>
                    <a:pt x="160" y="133"/>
                  </a:cubicBezTo>
                  <a:cubicBezTo>
                    <a:pt x="32" y="133"/>
                    <a:pt x="32" y="133"/>
                    <a:pt x="32" y="133"/>
                  </a:cubicBezTo>
                  <a:cubicBezTo>
                    <a:pt x="30" y="120"/>
                    <a:pt x="20" y="111"/>
                    <a:pt x="8" y="109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20" y="71"/>
                    <a:pt x="30" y="62"/>
                    <a:pt x="32" y="49"/>
                  </a:cubicBezTo>
                  <a:cubicBezTo>
                    <a:pt x="160" y="49"/>
                    <a:pt x="160" y="49"/>
                    <a:pt x="160" y="49"/>
                  </a:cubicBezTo>
                  <a:cubicBezTo>
                    <a:pt x="162" y="62"/>
                    <a:pt x="172" y="71"/>
                    <a:pt x="184" y="73"/>
                  </a:cubicBezTo>
                  <a:lnTo>
                    <a:pt x="184" y="109"/>
                  </a:lnTo>
                  <a:close/>
                  <a:moveTo>
                    <a:pt x="184" y="65"/>
                  </a:moveTo>
                  <a:cubicBezTo>
                    <a:pt x="176" y="63"/>
                    <a:pt x="170" y="57"/>
                    <a:pt x="169" y="49"/>
                  </a:cubicBezTo>
                  <a:cubicBezTo>
                    <a:pt x="184" y="49"/>
                    <a:pt x="184" y="49"/>
                    <a:pt x="184" y="49"/>
                  </a:cubicBezTo>
                  <a:lnTo>
                    <a:pt x="184" y="65"/>
                  </a:lnTo>
                  <a:close/>
                  <a:moveTo>
                    <a:pt x="23" y="49"/>
                  </a:moveTo>
                  <a:cubicBezTo>
                    <a:pt x="22" y="57"/>
                    <a:pt x="16" y="63"/>
                    <a:pt x="8" y="65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23" y="49"/>
                  </a:lnTo>
                  <a:close/>
                  <a:moveTo>
                    <a:pt x="8" y="117"/>
                  </a:moveTo>
                  <a:cubicBezTo>
                    <a:pt x="16" y="119"/>
                    <a:pt x="22" y="125"/>
                    <a:pt x="23" y="133"/>
                  </a:cubicBezTo>
                  <a:cubicBezTo>
                    <a:pt x="8" y="133"/>
                    <a:pt x="8" y="133"/>
                    <a:pt x="8" y="133"/>
                  </a:cubicBezTo>
                  <a:lnTo>
                    <a:pt x="8" y="117"/>
                  </a:lnTo>
                  <a:close/>
                  <a:moveTo>
                    <a:pt x="184" y="184"/>
                  </a:moveTo>
                  <a:cubicBezTo>
                    <a:pt x="8" y="184"/>
                    <a:pt x="8" y="184"/>
                    <a:pt x="8" y="184"/>
                  </a:cubicBezTo>
                  <a:cubicBezTo>
                    <a:pt x="8" y="167"/>
                    <a:pt x="8" y="167"/>
                    <a:pt x="8" y="167"/>
                  </a:cubicBezTo>
                  <a:cubicBezTo>
                    <a:pt x="184" y="167"/>
                    <a:pt x="184" y="167"/>
                    <a:pt x="184" y="167"/>
                  </a:cubicBezTo>
                  <a:lnTo>
                    <a:pt x="184" y="184"/>
                  </a:lnTo>
                  <a:close/>
                  <a:moveTo>
                    <a:pt x="184" y="158"/>
                  </a:moveTo>
                  <a:cubicBezTo>
                    <a:pt x="8" y="158"/>
                    <a:pt x="8" y="158"/>
                    <a:pt x="8" y="158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184" y="141"/>
                    <a:pt x="184" y="141"/>
                    <a:pt x="184" y="141"/>
                  </a:cubicBezTo>
                  <a:lnTo>
                    <a:pt x="184" y="158"/>
                  </a:lnTo>
                  <a:close/>
                  <a:moveTo>
                    <a:pt x="169" y="133"/>
                  </a:moveTo>
                  <a:cubicBezTo>
                    <a:pt x="170" y="125"/>
                    <a:pt x="176" y="119"/>
                    <a:pt x="184" y="117"/>
                  </a:cubicBezTo>
                  <a:cubicBezTo>
                    <a:pt x="184" y="133"/>
                    <a:pt x="184" y="133"/>
                    <a:pt x="184" y="133"/>
                  </a:cubicBezTo>
                  <a:lnTo>
                    <a:pt x="169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37" name="Freeform 44">
              <a:extLst>
                <a:ext uri="{FF2B5EF4-FFF2-40B4-BE49-F238E27FC236}">
                  <a16:creationId xmlns:a16="http://schemas.microsoft.com/office/drawing/2014/main" id="{35D4A9E7-1B99-4E7B-A32C-99A0AD9ABF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13164" y="2477514"/>
              <a:ext cx="59847" cy="59847"/>
            </a:xfrm>
            <a:custGeom>
              <a:avLst/>
              <a:gdLst>
                <a:gd name="T0" fmla="*/ 28 w 56"/>
                <a:gd name="T1" fmla="*/ 0 h 56"/>
                <a:gd name="T2" fmla="*/ 0 w 56"/>
                <a:gd name="T3" fmla="*/ 28 h 56"/>
                <a:gd name="T4" fmla="*/ 28 w 56"/>
                <a:gd name="T5" fmla="*/ 56 h 56"/>
                <a:gd name="T6" fmla="*/ 56 w 56"/>
                <a:gd name="T7" fmla="*/ 28 h 56"/>
                <a:gd name="T8" fmla="*/ 28 w 56"/>
                <a:gd name="T9" fmla="*/ 0 h 56"/>
                <a:gd name="T10" fmla="*/ 28 w 56"/>
                <a:gd name="T11" fmla="*/ 48 h 56"/>
                <a:gd name="T12" fmla="*/ 8 w 56"/>
                <a:gd name="T13" fmla="*/ 28 h 56"/>
                <a:gd name="T14" fmla="*/ 28 w 56"/>
                <a:gd name="T15" fmla="*/ 8 h 56"/>
                <a:gd name="T16" fmla="*/ 48 w 56"/>
                <a:gd name="T17" fmla="*/ 28 h 56"/>
                <a:gd name="T18" fmla="*/ 28 w 56"/>
                <a:gd name="T19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  <a:moveTo>
                    <a:pt x="28" y="48"/>
                  </a:moveTo>
                  <a:cubicBezTo>
                    <a:pt x="17" y="48"/>
                    <a:pt x="8" y="39"/>
                    <a:pt x="8" y="28"/>
                  </a:cubicBezTo>
                  <a:cubicBezTo>
                    <a:pt x="8" y="17"/>
                    <a:pt x="17" y="8"/>
                    <a:pt x="28" y="8"/>
                  </a:cubicBezTo>
                  <a:cubicBezTo>
                    <a:pt x="39" y="8"/>
                    <a:pt x="48" y="17"/>
                    <a:pt x="48" y="28"/>
                  </a:cubicBezTo>
                  <a:cubicBezTo>
                    <a:pt x="48" y="39"/>
                    <a:pt x="39" y="48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38" name="Freeform 45">
              <a:extLst>
                <a:ext uri="{FF2B5EF4-FFF2-40B4-BE49-F238E27FC236}">
                  <a16:creationId xmlns:a16="http://schemas.microsoft.com/office/drawing/2014/main" id="{43A94E78-2484-47D8-9CF5-5B23F8C2DD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3113" y="2494139"/>
              <a:ext cx="16623" cy="29925"/>
            </a:xfrm>
            <a:custGeom>
              <a:avLst/>
              <a:gdLst>
                <a:gd name="T0" fmla="*/ 15 w 16"/>
                <a:gd name="T1" fmla="*/ 15 h 27"/>
                <a:gd name="T2" fmla="*/ 14 w 16"/>
                <a:gd name="T3" fmla="*/ 13 h 27"/>
                <a:gd name="T4" fmla="*/ 10 w 16"/>
                <a:gd name="T5" fmla="*/ 12 h 27"/>
                <a:gd name="T6" fmla="*/ 9 w 16"/>
                <a:gd name="T7" fmla="*/ 12 h 27"/>
                <a:gd name="T8" fmla="*/ 9 w 16"/>
                <a:gd name="T9" fmla="*/ 12 h 27"/>
                <a:gd name="T10" fmla="*/ 9 w 16"/>
                <a:gd name="T11" fmla="*/ 6 h 27"/>
                <a:gd name="T12" fmla="*/ 10 w 16"/>
                <a:gd name="T13" fmla="*/ 7 h 27"/>
                <a:gd name="T14" fmla="*/ 11 w 16"/>
                <a:gd name="T15" fmla="*/ 9 h 27"/>
                <a:gd name="T16" fmla="*/ 15 w 16"/>
                <a:gd name="T17" fmla="*/ 9 h 27"/>
                <a:gd name="T18" fmla="*/ 15 w 16"/>
                <a:gd name="T19" fmla="*/ 6 h 27"/>
                <a:gd name="T20" fmla="*/ 13 w 16"/>
                <a:gd name="T21" fmla="*/ 5 h 27"/>
                <a:gd name="T22" fmla="*/ 11 w 16"/>
                <a:gd name="T23" fmla="*/ 3 h 27"/>
                <a:gd name="T24" fmla="*/ 9 w 16"/>
                <a:gd name="T25" fmla="*/ 3 h 27"/>
                <a:gd name="T26" fmla="*/ 9 w 16"/>
                <a:gd name="T27" fmla="*/ 0 h 27"/>
                <a:gd name="T28" fmla="*/ 7 w 16"/>
                <a:gd name="T29" fmla="*/ 0 h 27"/>
                <a:gd name="T30" fmla="*/ 7 w 16"/>
                <a:gd name="T31" fmla="*/ 3 h 27"/>
                <a:gd name="T32" fmla="*/ 4 w 16"/>
                <a:gd name="T33" fmla="*/ 3 h 27"/>
                <a:gd name="T34" fmla="*/ 2 w 16"/>
                <a:gd name="T35" fmla="*/ 5 h 27"/>
                <a:gd name="T36" fmla="*/ 1 w 16"/>
                <a:gd name="T37" fmla="*/ 6 h 27"/>
                <a:gd name="T38" fmla="*/ 0 w 16"/>
                <a:gd name="T39" fmla="*/ 9 h 27"/>
                <a:gd name="T40" fmla="*/ 1 w 16"/>
                <a:gd name="T41" fmla="*/ 12 h 27"/>
                <a:gd name="T42" fmla="*/ 2 w 16"/>
                <a:gd name="T43" fmla="*/ 13 h 27"/>
                <a:gd name="T44" fmla="*/ 4 w 16"/>
                <a:gd name="T45" fmla="*/ 14 h 27"/>
                <a:gd name="T46" fmla="*/ 6 w 16"/>
                <a:gd name="T47" fmla="*/ 15 h 27"/>
                <a:gd name="T48" fmla="*/ 7 w 16"/>
                <a:gd name="T49" fmla="*/ 15 h 27"/>
                <a:gd name="T50" fmla="*/ 7 w 16"/>
                <a:gd name="T51" fmla="*/ 15 h 27"/>
                <a:gd name="T52" fmla="*/ 7 w 16"/>
                <a:gd name="T53" fmla="*/ 22 h 27"/>
                <a:gd name="T54" fmla="*/ 5 w 16"/>
                <a:gd name="T55" fmla="*/ 20 h 27"/>
                <a:gd name="T56" fmla="*/ 4 w 16"/>
                <a:gd name="T57" fmla="*/ 18 h 27"/>
                <a:gd name="T58" fmla="*/ 0 w 16"/>
                <a:gd name="T59" fmla="*/ 18 h 27"/>
                <a:gd name="T60" fmla="*/ 2 w 16"/>
                <a:gd name="T61" fmla="*/ 23 h 27"/>
                <a:gd name="T62" fmla="*/ 7 w 16"/>
                <a:gd name="T63" fmla="*/ 25 h 27"/>
                <a:gd name="T64" fmla="*/ 7 w 16"/>
                <a:gd name="T65" fmla="*/ 27 h 27"/>
                <a:gd name="T66" fmla="*/ 9 w 16"/>
                <a:gd name="T67" fmla="*/ 27 h 27"/>
                <a:gd name="T68" fmla="*/ 9 w 16"/>
                <a:gd name="T69" fmla="*/ 25 h 27"/>
                <a:gd name="T70" fmla="*/ 12 w 16"/>
                <a:gd name="T71" fmla="*/ 24 h 27"/>
                <a:gd name="T72" fmla="*/ 15 w 16"/>
                <a:gd name="T73" fmla="*/ 22 h 27"/>
                <a:gd name="T74" fmla="*/ 16 w 16"/>
                <a:gd name="T75" fmla="*/ 20 h 27"/>
                <a:gd name="T76" fmla="*/ 16 w 16"/>
                <a:gd name="T77" fmla="*/ 19 h 27"/>
                <a:gd name="T78" fmla="*/ 16 w 16"/>
                <a:gd name="T79" fmla="*/ 17 h 27"/>
                <a:gd name="T80" fmla="*/ 15 w 16"/>
                <a:gd name="T81" fmla="*/ 15 h 27"/>
                <a:gd name="T82" fmla="*/ 7 w 16"/>
                <a:gd name="T83" fmla="*/ 11 h 27"/>
                <a:gd name="T84" fmla="*/ 5 w 16"/>
                <a:gd name="T85" fmla="*/ 10 h 27"/>
                <a:gd name="T86" fmla="*/ 4 w 16"/>
                <a:gd name="T87" fmla="*/ 9 h 27"/>
                <a:gd name="T88" fmla="*/ 5 w 16"/>
                <a:gd name="T89" fmla="*/ 8 h 27"/>
                <a:gd name="T90" fmla="*/ 5 w 16"/>
                <a:gd name="T91" fmla="*/ 7 h 27"/>
                <a:gd name="T92" fmla="*/ 6 w 16"/>
                <a:gd name="T93" fmla="*/ 6 h 27"/>
                <a:gd name="T94" fmla="*/ 7 w 16"/>
                <a:gd name="T95" fmla="*/ 6 h 27"/>
                <a:gd name="T96" fmla="*/ 7 w 16"/>
                <a:gd name="T97" fmla="*/ 11 h 27"/>
                <a:gd name="T98" fmla="*/ 12 w 16"/>
                <a:gd name="T99" fmla="*/ 20 h 27"/>
                <a:gd name="T100" fmla="*/ 11 w 16"/>
                <a:gd name="T101" fmla="*/ 21 h 27"/>
                <a:gd name="T102" fmla="*/ 10 w 16"/>
                <a:gd name="T103" fmla="*/ 21 h 27"/>
                <a:gd name="T104" fmla="*/ 9 w 16"/>
                <a:gd name="T105" fmla="*/ 22 h 27"/>
                <a:gd name="T106" fmla="*/ 9 w 16"/>
                <a:gd name="T107" fmla="*/ 16 h 27"/>
                <a:gd name="T108" fmla="*/ 11 w 16"/>
                <a:gd name="T109" fmla="*/ 17 h 27"/>
                <a:gd name="T110" fmla="*/ 12 w 16"/>
                <a:gd name="T111" fmla="*/ 19 h 27"/>
                <a:gd name="T112" fmla="*/ 12 w 16"/>
                <a:gd name="T113" fmla="*/ 2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" h="27">
                  <a:moveTo>
                    <a:pt x="15" y="15"/>
                  </a:moveTo>
                  <a:cubicBezTo>
                    <a:pt x="15" y="15"/>
                    <a:pt x="14" y="14"/>
                    <a:pt x="14" y="13"/>
                  </a:cubicBezTo>
                  <a:cubicBezTo>
                    <a:pt x="13" y="13"/>
                    <a:pt x="12" y="12"/>
                    <a:pt x="10" y="12"/>
                  </a:cubicBezTo>
                  <a:cubicBezTo>
                    <a:pt x="10" y="12"/>
                    <a:pt x="10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10" y="7"/>
                    <a:pt x="10" y="7"/>
                  </a:cubicBezTo>
                  <a:cubicBezTo>
                    <a:pt x="11" y="8"/>
                    <a:pt x="11" y="8"/>
                    <a:pt x="11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8"/>
                    <a:pt x="15" y="7"/>
                    <a:pt x="15" y="6"/>
                  </a:cubicBezTo>
                  <a:cubicBezTo>
                    <a:pt x="14" y="6"/>
                    <a:pt x="14" y="5"/>
                    <a:pt x="13" y="5"/>
                  </a:cubicBezTo>
                  <a:cubicBezTo>
                    <a:pt x="13" y="4"/>
                    <a:pt x="12" y="4"/>
                    <a:pt x="11" y="3"/>
                  </a:cubicBezTo>
                  <a:cubicBezTo>
                    <a:pt x="10" y="3"/>
                    <a:pt x="10" y="3"/>
                    <a:pt x="9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5" y="3"/>
                    <a:pt x="4" y="3"/>
                  </a:cubicBezTo>
                  <a:cubicBezTo>
                    <a:pt x="4" y="4"/>
                    <a:pt x="3" y="4"/>
                    <a:pt x="2" y="5"/>
                  </a:cubicBezTo>
                  <a:cubicBezTo>
                    <a:pt x="2" y="5"/>
                    <a:pt x="1" y="6"/>
                    <a:pt x="1" y="6"/>
                  </a:cubicBezTo>
                  <a:cubicBezTo>
                    <a:pt x="0" y="7"/>
                    <a:pt x="0" y="8"/>
                    <a:pt x="0" y="9"/>
                  </a:cubicBezTo>
                  <a:cubicBezTo>
                    <a:pt x="0" y="10"/>
                    <a:pt x="0" y="11"/>
                    <a:pt x="1" y="12"/>
                  </a:cubicBezTo>
                  <a:cubicBezTo>
                    <a:pt x="1" y="12"/>
                    <a:pt x="1" y="13"/>
                    <a:pt x="2" y="13"/>
                  </a:cubicBezTo>
                  <a:cubicBezTo>
                    <a:pt x="3" y="14"/>
                    <a:pt x="3" y="14"/>
                    <a:pt x="4" y="14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6" y="21"/>
                    <a:pt x="5" y="21"/>
                    <a:pt x="5" y="20"/>
                  </a:cubicBezTo>
                  <a:cubicBezTo>
                    <a:pt x="4" y="20"/>
                    <a:pt x="4" y="19"/>
                    <a:pt x="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1" y="22"/>
                    <a:pt x="2" y="23"/>
                  </a:cubicBezTo>
                  <a:cubicBezTo>
                    <a:pt x="3" y="24"/>
                    <a:pt x="5" y="25"/>
                    <a:pt x="7" y="25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0" y="25"/>
                    <a:pt x="11" y="25"/>
                    <a:pt x="12" y="24"/>
                  </a:cubicBezTo>
                  <a:cubicBezTo>
                    <a:pt x="13" y="24"/>
                    <a:pt x="14" y="23"/>
                    <a:pt x="15" y="22"/>
                  </a:cubicBezTo>
                  <a:cubicBezTo>
                    <a:pt x="15" y="22"/>
                    <a:pt x="16" y="21"/>
                    <a:pt x="16" y="20"/>
                  </a:cubicBezTo>
                  <a:cubicBezTo>
                    <a:pt x="16" y="20"/>
                    <a:pt x="16" y="19"/>
                    <a:pt x="16" y="19"/>
                  </a:cubicBezTo>
                  <a:cubicBezTo>
                    <a:pt x="16" y="18"/>
                    <a:pt x="16" y="18"/>
                    <a:pt x="16" y="17"/>
                  </a:cubicBezTo>
                  <a:cubicBezTo>
                    <a:pt x="16" y="16"/>
                    <a:pt x="16" y="16"/>
                    <a:pt x="15" y="15"/>
                  </a:cubicBezTo>
                  <a:close/>
                  <a:moveTo>
                    <a:pt x="7" y="11"/>
                  </a:moveTo>
                  <a:cubicBezTo>
                    <a:pt x="6" y="11"/>
                    <a:pt x="5" y="11"/>
                    <a:pt x="5" y="10"/>
                  </a:cubicBezTo>
                  <a:cubicBezTo>
                    <a:pt x="5" y="10"/>
                    <a:pt x="4" y="9"/>
                    <a:pt x="4" y="9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6"/>
                    <a:pt x="6" y="6"/>
                  </a:cubicBezTo>
                  <a:cubicBezTo>
                    <a:pt x="6" y="6"/>
                    <a:pt x="7" y="6"/>
                    <a:pt x="7" y="6"/>
                  </a:cubicBezTo>
                  <a:lnTo>
                    <a:pt x="7" y="11"/>
                  </a:lnTo>
                  <a:close/>
                  <a:moveTo>
                    <a:pt x="12" y="20"/>
                  </a:moveTo>
                  <a:cubicBezTo>
                    <a:pt x="11" y="20"/>
                    <a:pt x="11" y="20"/>
                    <a:pt x="11" y="21"/>
                  </a:cubicBezTo>
                  <a:cubicBezTo>
                    <a:pt x="11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2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0" y="16"/>
                    <a:pt x="11" y="16"/>
                    <a:pt x="11" y="17"/>
                  </a:cubicBezTo>
                  <a:cubicBezTo>
                    <a:pt x="12" y="17"/>
                    <a:pt x="12" y="18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818B38D-1C08-4DBA-AC3D-179F53935EF3}"/>
              </a:ext>
            </a:extLst>
          </p:cNvPr>
          <p:cNvGrpSpPr/>
          <p:nvPr/>
        </p:nvGrpSpPr>
        <p:grpSpPr>
          <a:xfrm>
            <a:off x="2612320" y="5468039"/>
            <a:ext cx="591496" cy="591496"/>
            <a:chOff x="4135767" y="2413090"/>
            <a:chExt cx="206140" cy="206140"/>
          </a:xfrm>
          <a:solidFill>
            <a:schemeClr val="accent1"/>
          </a:solidFill>
        </p:grpSpPr>
        <p:sp>
          <p:nvSpPr>
            <p:cNvPr id="40" name="Freeform 123">
              <a:extLst>
                <a:ext uri="{FF2B5EF4-FFF2-40B4-BE49-F238E27FC236}">
                  <a16:creationId xmlns:a16="http://schemas.microsoft.com/office/drawing/2014/main" id="{9F396E8E-2449-4410-8C06-2DEA8DD6AD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35513" y="2462964"/>
              <a:ext cx="43222" cy="69823"/>
            </a:xfrm>
            <a:custGeom>
              <a:avLst/>
              <a:gdLst>
                <a:gd name="T0" fmla="*/ 12 w 39"/>
                <a:gd name="T1" fmla="*/ 47 h 64"/>
                <a:gd name="T2" fmla="*/ 17 w 39"/>
                <a:gd name="T3" fmla="*/ 50 h 64"/>
                <a:gd name="T4" fmla="*/ 17 w 39"/>
                <a:gd name="T5" fmla="*/ 35 h 64"/>
                <a:gd name="T6" fmla="*/ 16 w 39"/>
                <a:gd name="T7" fmla="*/ 35 h 64"/>
                <a:gd name="T8" fmla="*/ 15 w 39"/>
                <a:gd name="T9" fmla="*/ 34 h 64"/>
                <a:gd name="T10" fmla="*/ 10 w 39"/>
                <a:gd name="T11" fmla="*/ 33 h 64"/>
                <a:gd name="T12" fmla="*/ 5 w 39"/>
                <a:gd name="T13" fmla="*/ 30 h 64"/>
                <a:gd name="T14" fmla="*/ 2 w 39"/>
                <a:gd name="T15" fmla="*/ 26 h 64"/>
                <a:gd name="T16" fmla="*/ 1 w 39"/>
                <a:gd name="T17" fmla="*/ 20 h 64"/>
                <a:gd name="T18" fmla="*/ 2 w 39"/>
                <a:gd name="T19" fmla="*/ 14 h 64"/>
                <a:gd name="T20" fmla="*/ 6 w 39"/>
                <a:gd name="T21" fmla="*/ 9 h 64"/>
                <a:gd name="T22" fmla="*/ 11 w 39"/>
                <a:gd name="T23" fmla="*/ 6 h 64"/>
                <a:gd name="T24" fmla="*/ 17 w 39"/>
                <a:gd name="T25" fmla="*/ 5 h 64"/>
                <a:gd name="T26" fmla="*/ 17 w 39"/>
                <a:gd name="T27" fmla="*/ 0 h 64"/>
                <a:gd name="T28" fmla="*/ 21 w 39"/>
                <a:gd name="T29" fmla="*/ 0 h 64"/>
                <a:gd name="T30" fmla="*/ 21 w 39"/>
                <a:gd name="T31" fmla="*/ 5 h 64"/>
                <a:gd name="T32" fmla="*/ 27 w 39"/>
                <a:gd name="T33" fmla="*/ 6 h 64"/>
                <a:gd name="T34" fmla="*/ 32 w 39"/>
                <a:gd name="T35" fmla="*/ 9 h 64"/>
                <a:gd name="T36" fmla="*/ 36 w 39"/>
                <a:gd name="T37" fmla="*/ 14 h 64"/>
                <a:gd name="T38" fmla="*/ 37 w 39"/>
                <a:gd name="T39" fmla="*/ 20 h 64"/>
                <a:gd name="T40" fmla="*/ 27 w 39"/>
                <a:gd name="T41" fmla="*/ 20 h 64"/>
                <a:gd name="T42" fmla="*/ 25 w 39"/>
                <a:gd name="T43" fmla="*/ 15 h 64"/>
                <a:gd name="T44" fmla="*/ 21 w 39"/>
                <a:gd name="T45" fmla="*/ 13 h 64"/>
                <a:gd name="T46" fmla="*/ 21 w 39"/>
                <a:gd name="T47" fmla="*/ 26 h 64"/>
                <a:gd name="T48" fmla="*/ 23 w 39"/>
                <a:gd name="T49" fmla="*/ 26 h 64"/>
                <a:gd name="T50" fmla="*/ 25 w 39"/>
                <a:gd name="T51" fmla="*/ 27 h 64"/>
                <a:gd name="T52" fmla="*/ 33 w 39"/>
                <a:gd name="T53" fmla="*/ 30 h 64"/>
                <a:gd name="T54" fmla="*/ 37 w 39"/>
                <a:gd name="T55" fmla="*/ 35 h 64"/>
                <a:gd name="T56" fmla="*/ 39 w 39"/>
                <a:gd name="T57" fmla="*/ 39 h 64"/>
                <a:gd name="T58" fmla="*/ 39 w 39"/>
                <a:gd name="T59" fmla="*/ 43 h 64"/>
                <a:gd name="T60" fmla="*/ 38 w 39"/>
                <a:gd name="T61" fmla="*/ 47 h 64"/>
                <a:gd name="T62" fmla="*/ 35 w 39"/>
                <a:gd name="T63" fmla="*/ 52 h 64"/>
                <a:gd name="T64" fmla="*/ 30 w 39"/>
                <a:gd name="T65" fmla="*/ 56 h 64"/>
                <a:gd name="T66" fmla="*/ 21 w 39"/>
                <a:gd name="T67" fmla="*/ 58 h 64"/>
                <a:gd name="T68" fmla="*/ 21 w 39"/>
                <a:gd name="T69" fmla="*/ 64 h 64"/>
                <a:gd name="T70" fmla="*/ 17 w 39"/>
                <a:gd name="T71" fmla="*/ 64 h 64"/>
                <a:gd name="T72" fmla="*/ 17 w 39"/>
                <a:gd name="T73" fmla="*/ 58 h 64"/>
                <a:gd name="T74" fmla="*/ 5 w 39"/>
                <a:gd name="T75" fmla="*/ 53 h 64"/>
                <a:gd name="T76" fmla="*/ 0 w 39"/>
                <a:gd name="T77" fmla="*/ 40 h 64"/>
                <a:gd name="T78" fmla="*/ 10 w 39"/>
                <a:gd name="T79" fmla="*/ 40 h 64"/>
                <a:gd name="T80" fmla="*/ 12 w 39"/>
                <a:gd name="T81" fmla="*/ 47 h 64"/>
                <a:gd name="T82" fmla="*/ 15 w 39"/>
                <a:gd name="T83" fmla="*/ 14 h 64"/>
                <a:gd name="T84" fmla="*/ 13 w 39"/>
                <a:gd name="T85" fmla="*/ 15 h 64"/>
                <a:gd name="T86" fmla="*/ 11 w 39"/>
                <a:gd name="T87" fmla="*/ 17 h 64"/>
                <a:gd name="T88" fmla="*/ 11 w 39"/>
                <a:gd name="T89" fmla="*/ 19 h 64"/>
                <a:gd name="T90" fmla="*/ 12 w 39"/>
                <a:gd name="T91" fmla="*/ 23 h 64"/>
                <a:gd name="T92" fmla="*/ 17 w 39"/>
                <a:gd name="T93" fmla="*/ 25 h 64"/>
                <a:gd name="T94" fmla="*/ 17 w 39"/>
                <a:gd name="T95" fmla="*/ 13 h 64"/>
                <a:gd name="T96" fmla="*/ 15 w 39"/>
                <a:gd name="T97" fmla="*/ 14 h 64"/>
                <a:gd name="T98" fmla="*/ 24 w 39"/>
                <a:gd name="T99" fmla="*/ 49 h 64"/>
                <a:gd name="T100" fmla="*/ 26 w 39"/>
                <a:gd name="T101" fmla="*/ 48 h 64"/>
                <a:gd name="T102" fmla="*/ 28 w 39"/>
                <a:gd name="T103" fmla="*/ 46 h 64"/>
                <a:gd name="T104" fmla="*/ 29 w 39"/>
                <a:gd name="T105" fmla="*/ 43 h 64"/>
                <a:gd name="T106" fmla="*/ 27 w 39"/>
                <a:gd name="T107" fmla="*/ 39 h 64"/>
                <a:gd name="T108" fmla="*/ 21 w 39"/>
                <a:gd name="T109" fmla="*/ 36 h 64"/>
                <a:gd name="T110" fmla="*/ 21 w 39"/>
                <a:gd name="T111" fmla="*/ 50 h 64"/>
                <a:gd name="T112" fmla="*/ 24 w 39"/>
                <a:gd name="T113" fmla="*/ 4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" h="64">
                  <a:moveTo>
                    <a:pt x="12" y="47"/>
                  </a:moveTo>
                  <a:cubicBezTo>
                    <a:pt x="13" y="48"/>
                    <a:pt x="15" y="49"/>
                    <a:pt x="17" y="50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5"/>
                    <a:pt x="16" y="35"/>
                  </a:cubicBezTo>
                  <a:cubicBezTo>
                    <a:pt x="16" y="34"/>
                    <a:pt x="15" y="34"/>
                    <a:pt x="15" y="34"/>
                  </a:cubicBezTo>
                  <a:cubicBezTo>
                    <a:pt x="13" y="34"/>
                    <a:pt x="11" y="33"/>
                    <a:pt x="10" y="33"/>
                  </a:cubicBezTo>
                  <a:cubicBezTo>
                    <a:pt x="8" y="32"/>
                    <a:pt x="7" y="31"/>
                    <a:pt x="5" y="30"/>
                  </a:cubicBezTo>
                  <a:cubicBezTo>
                    <a:pt x="4" y="29"/>
                    <a:pt x="3" y="28"/>
                    <a:pt x="2" y="26"/>
                  </a:cubicBezTo>
                  <a:cubicBezTo>
                    <a:pt x="1" y="24"/>
                    <a:pt x="1" y="23"/>
                    <a:pt x="1" y="20"/>
                  </a:cubicBezTo>
                  <a:cubicBezTo>
                    <a:pt x="1" y="18"/>
                    <a:pt x="1" y="16"/>
                    <a:pt x="2" y="14"/>
                  </a:cubicBezTo>
                  <a:cubicBezTo>
                    <a:pt x="3" y="12"/>
                    <a:pt x="4" y="10"/>
                    <a:pt x="6" y="9"/>
                  </a:cubicBezTo>
                  <a:cubicBezTo>
                    <a:pt x="7" y="8"/>
                    <a:pt x="9" y="7"/>
                    <a:pt x="11" y="6"/>
                  </a:cubicBezTo>
                  <a:cubicBezTo>
                    <a:pt x="13" y="6"/>
                    <a:pt x="15" y="5"/>
                    <a:pt x="17" y="5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3" y="5"/>
                    <a:pt x="25" y="6"/>
                    <a:pt x="27" y="6"/>
                  </a:cubicBezTo>
                  <a:cubicBezTo>
                    <a:pt x="29" y="7"/>
                    <a:pt x="31" y="8"/>
                    <a:pt x="32" y="9"/>
                  </a:cubicBezTo>
                  <a:cubicBezTo>
                    <a:pt x="34" y="10"/>
                    <a:pt x="35" y="12"/>
                    <a:pt x="36" y="14"/>
                  </a:cubicBezTo>
                  <a:cubicBezTo>
                    <a:pt x="37" y="16"/>
                    <a:pt x="37" y="18"/>
                    <a:pt x="3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8"/>
                    <a:pt x="27" y="17"/>
                    <a:pt x="25" y="15"/>
                  </a:cubicBezTo>
                  <a:cubicBezTo>
                    <a:pt x="24" y="14"/>
                    <a:pt x="23" y="13"/>
                    <a:pt x="21" y="13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4" y="26"/>
                    <a:pt x="24" y="27"/>
                    <a:pt x="25" y="27"/>
                  </a:cubicBezTo>
                  <a:cubicBezTo>
                    <a:pt x="28" y="28"/>
                    <a:pt x="31" y="29"/>
                    <a:pt x="33" y="30"/>
                  </a:cubicBezTo>
                  <a:cubicBezTo>
                    <a:pt x="35" y="32"/>
                    <a:pt x="36" y="33"/>
                    <a:pt x="37" y="35"/>
                  </a:cubicBezTo>
                  <a:cubicBezTo>
                    <a:pt x="38" y="36"/>
                    <a:pt x="39" y="38"/>
                    <a:pt x="39" y="39"/>
                  </a:cubicBezTo>
                  <a:cubicBezTo>
                    <a:pt x="39" y="41"/>
                    <a:pt x="39" y="42"/>
                    <a:pt x="39" y="43"/>
                  </a:cubicBezTo>
                  <a:cubicBezTo>
                    <a:pt x="39" y="44"/>
                    <a:pt x="39" y="45"/>
                    <a:pt x="38" y="47"/>
                  </a:cubicBezTo>
                  <a:cubicBezTo>
                    <a:pt x="38" y="49"/>
                    <a:pt x="37" y="50"/>
                    <a:pt x="35" y="52"/>
                  </a:cubicBezTo>
                  <a:cubicBezTo>
                    <a:pt x="34" y="53"/>
                    <a:pt x="32" y="54"/>
                    <a:pt x="30" y="56"/>
                  </a:cubicBezTo>
                  <a:cubicBezTo>
                    <a:pt x="28" y="57"/>
                    <a:pt x="25" y="58"/>
                    <a:pt x="21" y="58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2" y="57"/>
                    <a:pt x="8" y="56"/>
                    <a:pt x="5" y="53"/>
                  </a:cubicBezTo>
                  <a:cubicBezTo>
                    <a:pt x="2" y="50"/>
                    <a:pt x="0" y="46"/>
                    <a:pt x="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3"/>
                    <a:pt x="10" y="45"/>
                    <a:pt x="12" y="47"/>
                  </a:cubicBezTo>
                  <a:close/>
                  <a:moveTo>
                    <a:pt x="15" y="14"/>
                  </a:moveTo>
                  <a:cubicBezTo>
                    <a:pt x="14" y="14"/>
                    <a:pt x="13" y="14"/>
                    <a:pt x="13" y="15"/>
                  </a:cubicBezTo>
                  <a:cubicBezTo>
                    <a:pt x="12" y="15"/>
                    <a:pt x="12" y="16"/>
                    <a:pt x="11" y="17"/>
                  </a:cubicBezTo>
                  <a:cubicBezTo>
                    <a:pt x="11" y="17"/>
                    <a:pt x="11" y="18"/>
                    <a:pt x="11" y="19"/>
                  </a:cubicBezTo>
                  <a:cubicBezTo>
                    <a:pt x="11" y="21"/>
                    <a:pt x="11" y="22"/>
                    <a:pt x="12" y="23"/>
                  </a:cubicBezTo>
                  <a:cubicBezTo>
                    <a:pt x="13" y="24"/>
                    <a:pt x="15" y="24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5" y="14"/>
                  </a:cubicBezTo>
                  <a:close/>
                  <a:moveTo>
                    <a:pt x="24" y="49"/>
                  </a:moveTo>
                  <a:cubicBezTo>
                    <a:pt x="25" y="49"/>
                    <a:pt x="26" y="48"/>
                    <a:pt x="26" y="48"/>
                  </a:cubicBezTo>
                  <a:cubicBezTo>
                    <a:pt x="27" y="47"/>
                    <a:pt x="28" y="46"/>
                    <a:pt x="28" y="46"/>
                  </a:cubicBezTo>
                  <a:cubicBezTo>
                    <a:pt x="29" y="45"/>
                    <a:pt x="29" y="44"/>
                    <a:pt x="29" y="43"/>
                  </a:cubicBezTo>
                  <a:cubicBezTo>
                    <a:pt x="29" y="41"/>
                    <a:pt x="28" y="39"/>
                    <a:pt x="27" y="39"/>
                  </a:cubicBezTo>
                  <a:cubicBezTo>
                    <a:pt x="26" y="38"/>
                    <a:pt x="24" y="37"/>
                    <a:pt x="21" y="3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2" y="49"/>
                    <a:pt x="23" y="49"/>
                    <a:pt x="24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41" name="Freeform 124">
              <a:extLst>
                <a:ext uri="{FF2B5EF4-FFF2-40B4-BE49-F238E27FC236}">
                  <a16:creationId xmlns:a16="http://schemas.microsoft.com/office/drawing/2014/main" id="{D655F880-6575-4704-AEF0-6CEB68B34B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5767" y="2413090"/>
              <a:ext cx="206140" cy="206140"/>
            </a:xfrm>
            <a:custGeom>
              <a:avLst/>
              <a:gdLst>
                <a:gd name="T0" fmla="*/ 0 w 62"/>
                <a:gd name="T1" fmla="*/ 0 h 62"/>
                <a:gd name="T2" fmla="*/ 0 w 62"/>
                <a:gd name="T3" fmla="*/ 62 h 62"/>
                <a:gd name="T4" fmla="*/ 62 w 62"/>
                <a:gd name="T5" fmla="*/ 62 h 62"/>
                <a:gd name="T6" fmla="*/ 62 w 62"/>
                <a:gd name="T7" fmla="*/ 0 h 62"/>
                <a:gd name="T8" fmla="*/ 0 w 62"/>
                <a:gd name="T9" fmla="*/ 0 h 62"/>
                <a:gd name="T10" fmla="*/ 59 w 62"/>
                <a:gd name="T11" fmla="*/ 59 h 62"/>
                <a:gd name="T12" fmla="*/ 3 w 62"/>
                <a:gd name="T13" fmla="*/ 59 h 62"/>
                <a:gd name="T14" fmla="*/ 3 w 62"/>
                <a:gd name="T15" fmla="*/ 3 h 62"/>
                <a:gd name="T16" fmla="*/ 59 w 62"/>
                <a:gd name="T17" fmla="*/ 3 h 62"/>
                <a:gd name="T18" fmla="*/ 59 w 62"/>
                <a:gd name="T19" fmla="*/ 5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62">
                  <a:moveTo>
                    <a:pt x="0" y="0"/>
                  </a:moveTo>
                  <a:lnTo>
                    <a:pt x="0" y="62"/>
                  </a:lnTo>
                  <a:lnTo>
                    <a:pt x="62" y="62"/>
                  </a:lnTo>
                  <a:lnTo>
                    <a:pt x="62" y="0"/>
                  </a:lnTo>
                  <a:lnTo>
                    <a:pt x="0" y="0"/>
                  </a:lnTo>
                  <a:close/>
                  <a:moveTo>
                    <a:pt x="59" y="59"/>
                  </a:moveTo>
                  <a:lnTo>
                    <a:pt x="3" y="59"/>
                  </a:lnTo>
                  <a:lnTo>
                    <a:pt x="3" y="3"/>
                  </a:lnTo>
                  <a:lnTo>
                    <a:pt x="59" y="3"/>
                  </a:lnTo>
                  <a:lnTo>
                    <a:pt x="59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42" name="Freeform 125">
              <a:extLst>
                <a:ext uri="{FF2B5EF4-FFF2-40B4-BE49-F238E27FC236}">
                  <a16:creationId xmlns:a16="http://schemas.microsoft.com/office/drawing/2014/main" id="{74F37284-8D4A-44C8-B187-21B1BBDF73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9042" y="2433039"/>
              <a:ext cx="162916" cy="162918"/>
            </a:xfrm>
            <a:custGeom>
              <a:avLst/>
              <a:gdLst>
                <a:gd name="T0" fmla="*/ 6 w 152"/>
                <a:gd name="T1" fmla="*/ 152 h 152"/>
                <a:gd name="T2" fmla="*/ 53 w 152"/>
                <a:gd name="T3" fmla="*/ 105 h 152"/>
                <a:gd name="T4" fmla="*/ 92 w 152"/>
                <a:gd name="T5" fmla="*/ 119 h 152"/>
                <a:gd name="T6" fmla="*/ 135 w 152"/>
                <a:gd name="T7" fmla="*/ 102 h 152"/>
                <a:gd name="T8" fmla="*/ 152 w 152"/>
                <a:gd name="T9" fmla="*/ 60 h 152"/>
                <a:gd name="T10" fmla="*/ 135 w 152"/>
                <a:gd name="T11" fmla="*/ 17 h 152"/>
                <a:gd name="T12" fmla="*/ 92 w 152"/>
                <a:gd name="T13" fmla="*/ 0 h 152"/>
                <a:gd name="T14" fmla="*/ 50 w 152"/>
                <a:gd name="T15" fmla="*/ 17 h 152"/>
                <a:gd name="T16" fmla="*/ 33 w 152"/>
                <a:gd name="T17" fmla="*/ 60 h 152"/>
                <a:gd name="T18" fmla="*/ 47 w 152"/>
                <a:gd name="T19" fmla="*/ 99 h 152"/>
                <a:gd name="T20" fmla="*/ 0 w 152"/>
                <a:gd name="T21" fmla="*/ 146 h 152"/>
                <a:gd name="T22" fmla="*/ 6 w 152"/>
                <a:gd name="T23" fmla="*/ 152 h 152"/>
                <a:gd name="T24" fmla="*/ 56 w 152"/>
                <a:gd name="T25" fmla="*/ 23 h 152"/>
                <a:gd name="T26" fmla="*/ 92 w 152"/>
                <a:gd name="T27" fmla="*/ 8 h 152"/>
                <a:gd name="T28" fmla="*/ 129 w 152"/>
                <a:gd name="T29" fmla="*/ 23 h 152"/>
                <a:gd name="T30" fmla="*/ 144 w 152"/>
                <a:gd name="T31" fmla="*/ 60 h 152"/>
                <a:gd name="T32" fmla="*/ 129 w 152"/>
                <a:gd name="T33" fmla="*/ 96 h 152"/>
                <a:gd name="T34" fmla="*/ 92 w 152"/>
                <a:gd name="T35" fmla="*/ 111 h 152"/>
                <a:gd name="T36" fmla="*/ 56 w 152"/>
                <a:gd name="T37" fmla="*/ 96 h 152"/>
                <a:gd name="T38" fmla="*/ 41 w 152"/>
                <a:gd name="T39" fmla="*/ 60 h 152"/>
                <a:gd name="T40" fmla="*/ 56 w 152"/>
                <a:gd name="T41" fmla="*/ 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2" h="152">
                  <a:moveTo>
                    <a:pt x="6" y="152"/>
                  </a:moveTo>
                  <a:cubicBezTo>
                    <a:pt x="53" y="105"/>
                    <a:pt x="53" y="105"/>
                    <a:pt x="53" y="105"/>
                  </a:cubicBezTo>
                  <a:cubicBezTo>
                    <a:pt x="64" y="114"/>
                    <a:pt x="78" y="119"/>
                    <a:pt x="92" y="119"/>
                  </a:cubicBezTo>
                  <a:cubicBezTo>
                    <a:pt x="108" y="119"/>
                    <a:pt x="123" y="113"/>
                    <a:pt x="135" y="102"/>
                  </a:cubicBezTo>
                  <a:cubicBezTo>
                    <a:pt x="146" y="91"/>
                    <a:pt x="152" y="76"/>
                    <a:pt x="152" y="60"/>
                  </a:cubicBezTo>
                  <a:cubicBezTo>
                    <a:pt x="152" y="44"/>
                    <a:pt x="146" y="29"/>
                    <a:pt x="135" y="17"/>
                  </a:cubicBezTo>
                  <a:cubicBezTo>
                    <a:pt x="123" y="6"/>
                    <a:pt x="108" y="0"/>
                    <a:pt x="92" y="0"/>
                  </a:cubicBezTo>
                  <a:cubicBezTo>
                    <a:pt x="76" y="0"/>
                    <a:pt x="61" y="6"/>
                    <a:pt x="50" y="17"/>
                  </a:cubicBezTo>
                  <a:cubicBezTo>
                    <a:pt x="39" y="29"/>
                    <a:pt x="33" y="44"/>
                    <a:pt x="33" y="60"/>
                  </a:cubicBezTo>
                  <a:cubicBezTo>
                    <a:pt x="33" y="74"/>
                    <a:pt x="38" y="88"/>
                    <a:pt x="47" y="99"/>
                  </a:cubicBezTo>
                  <a:cubicBezTo>
                    <a:pt x="0" y="146"/>
                    <a:pt x="0" y="146"/>
                    <a:pt x="0" y="146"/>
                  </a:cubicBezTo>
                  <a:lnTo>
                    <a:pt x="6" y="152"/>
                  </a:lnTo>
                  <a:close/>
                  <a:moveTo>
                    <a:pt x="56" y="23"/>
                  </a:moveTo>
                  <a:cubicBezTo>
                    <a:pt x="66" y="14"/>
                    <a:pt x="79" y="8"/>
                    <a:pt x="92" y="8"/>
                  </a:cubicBezTo>
                  <a:cubicBezTo>
                    <a:pt x="106" y="8"/>
                    <a:pt x="119" y="14"/>
                    <a:pt x="129" y="23"/>
                  </a:cubicBezTo>
                  <a:cubicBezTo>
                    <a:pt x="139" y="33"/>
                    <a:pt x="144" y="46"/>
                    <a:pt x="144" y="60"/>
                  </a:cubicBezTo>
                  <a:cubicBezTo>
                    <a:pt x="144" y="73"/>
                    <a:pt x="139" y="86"/>
                    <a:pt x="129" y="96"/>
                  </a:cubicBezTo>
                  <a:cubicBezTo>
                    <a:pt x="119" y="106"/>
                    <a:pt x="106" y="111"/>
                    <a:pt x="92" y="111"/>
                  </a:cubicBezTo>
                  <a:cubicBezTo>
                    <a:pt x="79" y="111"/>
                    <a:pt x="66" y="106"/>
                    <a:pt x="56" y="96"/>
                  </a:cubicBezTo>
                  <a:cubicBezTo>
                    <a:pt x="46" y="86"/>
                    <a:pt x="41" y="73"/>
                    <a:pt x="41" y="60"/>
                  </a:cubicBezTo>
                  <a:cubicBezTo>
                    <a:pt x="41" y="46"/>
                    <a:pt x="46" y="33"/>
                    <a:pt x="56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</p:grpSp>
      <p:sp>
        <p:nvSpPr>
          <p:cNvPr id="44" name="Freeform 16">
            <a:extLst>
              <a:ext uri="{FF2B5EF4-FFF2-40B4-BE49-F238E27FC236}">
                <a16:creationId xmlns:a16="http://schemas.microsoft.com/office/drawing/2014/main" id="{CF5C7005-13BB-49EB-A28C-68E2214EFD0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044536" y="5467350"/>
            <a:ext cx="592074" cy="592074"/>
          </a:xfrm>
          <a:custGeom>
            <a:avLst/>
            <a:gdLst>
              <a:gd name="T0" fmla="*/ 0 w 347"/>
              <a:gd name="T1" fmla="*/ 0 h 346"/>
              <a:gd name="T2" fmla="*/ 0 w 347"/>
              <a:gd name="T3" fmla="*/ 346 h 346"/>
              <a:gd name="T4" fmla="*/ 347 w 347"/>
              <a:gd name="T5" fmla="*/ 346 h 346"/>
              <a:gd name="T6" fmla="*/ 347 w 347"/>
              <a:gd name="T7" fmla="*/ 0 h 346"/>
              <a:gd name="T8" fmla="*/ 0 w 347"/>
              <a:gd name="T9" fmla="*/ 0 h 346"/>
              <a:gd name="T10" fmla="*/ 332 w 347"/>
              <a:gd name="T11" fmla="*/ 14 h 346"/>
              <a:gd name="T12" fmla="*/ 332 w 347"/>
              <a:gd name="T13" fmla="*/ 163 h 346"/>
              <a:gd name="T14" fmla="*/ 289 w 347"/>
              <a:gd name="T15" fmla="*/ 120 h 346"/>
              <a:gd name="T16" fmla="*/ 174 w 347"/>
              <a:gd name="T17" fmla="*/ 71 h 346"/>
              <a:gd name="T18" fmla="*/ 58 w 347"/>
              <a:gd name="T19" fmla="*/ 120 h 346"/>
              <a:gd name="T20" fmla="*/ 15 w 347"/>
              <a:gd name="T21" fmla="*/ 163 h 346"/>
              <a:gd name="T22" fmla="*/ 15 w 347"/>
              <a:gd name="T23" fmla="*/ 14 h 346"/>
              <a:gd name="T24" fmla="*/ 332 w 347"/>
              <a:gd name="T25" fmla="*/ 14 h 346"/>
              <a:gd name="T26" fmla="*/ 321 w 347"/>
              <a:gd name="T27" fmla="*/ 173 h 346"/>
              <a:gd name="T28" fmla="*/ 174 w 347"/>
              <a:gd name="T29" fmla="*/ 260 h 346"/>
              <a:gd name="T30" fmla="*/ 26 w 347"/>
              <a:gd name="T31" fmla="*/ 173 h 346"/>
              <a:gd name="T32" fmla="*/ 174 w 347"/>
              <a:gd name="T33" fmla="*/ 86 h 346"/>
              <a:gd name="T34" fmla="*/ 321 w 347"/>
              <a:gd name="T35" fmla="*/ 173 h 346"/>
              <a:gd name="T36" fmla="*/ 15 w 347"/>
              <a:gd name="T37" fmla="*/ 331 h 346"/>
              <a:gd name="T38" fmla="*/ 15 w 347"/>
              <a:gd name="T39" fmla="*/ 183 h 346"/>
              <a:gd name="T40" fmla="*/ 58 w 347"/>
              <a:gd name="T41" fmla="*/ 226 h 346"/>
              <a:gd name="T42" fmla="*/ 174 w 347"/>
              <a:gd name="T43" fmla="*/ 275 h 346"/>
              <a:gd name="T44" fmla="*/ 289 w 347"/>
              <a:gd name="T45" fmla="*/ 226 h 346"/>
              <a:gd name="T46" fmla="*/ 332 w 347"/>
              <a:gd name="T47" fmla="*/ 183 h 346"/>
              <a:gd name="T48" fmla="*/ 332 w 347"/>
              <a:gd name="T49" fmla="*/ 331 h 346"/>
              <a:gd name="T50" fmla="*/ 15 w 347"/>
              <a:gd name="T51" fmla="*/ 331 h 346"/>
              <a:gd name="T52" fmla="*/ 174 w 347"/>
              <a:gd name="T53" fmla="*/ 96 h 346"/>
              <a:gd name="T54" fmla="*/ 96 w 347"/>
              <a:gd name="T55" fmla="*/ 173 h 346"/>
              <a:gd name="T56" fmla="*/ 174 w 347"/>
              <a:gd name="T57" fmla="*/ 250 h 346"/>
              <a:gd name="T58" fmla="*/ 251 w 347"/>
              <a:gd name="T59" fmla="*/ 173 h 346"/>
              <a:gd name="T60" fmla="*/ 174 w 347"/>
              <a:gd name="T61" fmla="*/ 96 h 346"/>
              <a:gd name="T62" fmla="*/ 235 w 347"/>
              <a:gd name="T63" fmla="*/ 165 h 346"/>
              <a:gd name="T64" fmla="*/ 181 w 347"/>
              <a:gd name="T65" fmla="*/ 165 h 346"/>
              <a:gd name="T66" fmla="*/ 181 w 347"/>
              <a:gd name="T67" fmla="*/ 111 h 346"/>
              <a:gd name="T68" fmla="*/ 235 w 347"/>
              <a:gd name="T69" fmla="*/ 165 h 346"/>
              <a:gd name="T70" fmla="*/ 166 w 347"/>
              <a:gd name="T71" fmla="*/ 111 h 346"/>
              <a:gd name="T72" fmla="*/ 166 w 347"/>
              <a:gd name="T73" fmla="*/ 165 h 346"/>
              <a:gd name="T74" fmla="*/ 112 w 347"/>
              <a:gd name="T75" fmla="*/ 165 h 346"/>
              <a:gd name="T76" fmla="*/ 166 w 347"/>
              <a:gd name="T77" fmla="*/ 111 h 346"/>
              <a:gd name="T78" fmla="*/ 112 w 347"/>
              <a:gd name="T79" fmla="*/ 180 h 346"/>
              <a:gd name="T80" fmla="*/ 166 w 347"/>
              <a:gd name="T81" fmla="*/ 180 h 346"/>
              <a:gd name="T82" fmla="*/ 166 w 347"/>
              <a:gd name="T83" fmla="*/ 235 h 346"/>
              <a:gd name="T84" fmla="*/ 112 w 347"/>
              <a:gd name="T85" fmla="*/ 180 h 346"/>
              <a:gd name="T86" fmla="*/ 181 w 347"/>
              <a:gd name="T87" fmla="*/ 235 h 346"/>
              <a:gd name="T88" fmla="*/ 181 w 347"/>
              <a:gd name="T89" fmla="*/ 180 h 346"/>
              <a:gd name="T90" fmla="*/ 235 w 347"/>
              <a:gd name="T91" fmla="*/ 180 h 346"/>
              <a:gd name="T92" fmla="*/ 181 w 347"/>
              <a:gd name="T93" fmla="*/ 235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47" h="346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347" y="346"/>
                  <a:pt x="347" y="346"/>
                  <a:pt x="347" y="346"/>
                </a:cubicBezTo>
                <a:cubicBezTo>
                  <a:pt x="347" y="0"/>
                  <a:pt x="347" y="0"/>
                  <a:pt x="347" y="0"/>
                </a:cubicBezTo>
                <a:lnTo>
                  <a:pt x="0" y="0"/>
                </a:lnTo>
                <a:close/>
                <a:moveTo>
                  <a:pt x="332" y="14"/>
                </a:moveTo>
                <a:cubicBezTo>
                  <a:pt x="332" y="163"/>
                  <a:pt x="332" y="163"/>
                  <a:pt x="332" y="163"/>
                </a:cubicBezTo>
                <a:cubicBezTo>
                  <a:pt x="325" y="154"/>
                  <a:pt x="310" y="137"/>
                  <a:pt x="289" y="120"/>
                </a:cubicBezTo>
                <a:cubicBezTo>
                  <a:pt x="251" y="88"/>
                  <a:pt x="211" y="71"/>
                  <a:pt x="174" y="71"/>
                </a:cubicBezTo>
                <a:cubicBezTo>
                  <a:pt x="136" y="71"/>
                  <a:pt x="96" y="88"/>
                  <a:pt x="58" y="120"/>
                </a:cubicBezTo>
                <a:cubicBezTo>
                  <a:pt x="37" y="137"/>
                  <a:pt x="22" y="154"/>
                  <a:pt x="15" y="163"/>
                </a:cubicBezTo>
                <a:cubicBezTo>
                  <a:pt x="15" y="14"/>
                  <a:pt x="15" y="14"/>
                  <a:pt x="15" y="14"/>
                </a:cubicBezTo>
                <a:lnTo>
                  <a:pt x="332" y="14"/>
                </a:lnTo>
                <a:close/>
                <a:moveTo>
                  <a:pt x="321" y="173"/>
                </a:moveTo>
                <a:cubicBezTo>
                  <a:pt x="306" y="191"/>
                  <a:pt x="245" y="260"/>
                  <a:pt x="174" y="260"/>
                </a:cubicBezTo>
                <a:cubicBezTo>
                  <a:pt x="102" y="260"/>
                  <a:pt x="41" y="191"/>
                  <a:pt x="26" y="173"/>
                </a:cubicBezTo>
                <a:cubicBezTo>
                  <a:pt x="41" y="155"/>
                  <a:pt x="102" y="86"/>
                  <a:pt x="174" y="86"/>
                </a:cubicBezTo>
                <a:cubicBezTo>
                  <a:pt x="245" y="86"/>
                  <a:pt x="306" y="155"/>
                  <a:pt x="321" y="173"/>
                </a:cubicBezTo>
                <a:close/>
                <a:moveTo>
                  <a:pt x="15" y="331"/>
                </a:moveTo>
                <a:cubicBezTo>
                  <a:pt x="15" y="183"/>
                  <a:pt x="15" y="183"/>
                  <a:pt x="15" y="183"/>
                </a:cubicBezTo>
                <a:cubicBezTo>
                  <a:pt x="22" y="191"/>
                  <a:pt x="37" y="208"/>
                  <a:pt x="58" y="226"/>
                </a:cubicBezTo>
                <a:cubicBezTo>
                  <a:pt x="96" y="258"/>
                  <a:pt x="136" y="275"/>
                  <a:pt x="174" y="275"/>
                </a:cubicBezTo>
                <a:cubicBezTo>
                  <a:pt x="211" y="275"/>
                  <a:pt x="251" y="258"/>
                  <a:pt x="289" y="226"/>
                </a:cubicBezTo>
                <a:cubicBezTo>
                  <a:pt x="310" y="208"/>
                  <a:pt x="325" y="191"/>
                  <a:pt x="332" y="183"/>
                </a:cubicBezTo>
                <a:cubicBezTo>
                  <a:pt x="332" y="331"/>
                  <a:pt x="332" y="331"/>
                  <a:pt x="332" y="331"/>
                </a:cubicBezTo>
                <a:lnTo>
                  <a:pt x="15" y="331"/>
                </a:lnTo>
                <a:close/>
                <a:moveTo>
                  <a:pt x="174" y="96"/>
                </a:moveTo>
                <a:cubicBezTo>
                  <a:pt x="131" y="96"/>
                  <a:pt x="96" y="130"/>
                  <a:pt x="96" y="173"/>
                </a:cubicBezTo>
                <a:cubicBezTo>
                  <a:pt x="96" y="215"/>
                  <a:pt x="131" y="250"/>
                  <a:pt x="174" y="250"/>
                </a:cubicBezTo>
                <a:cubicBezTo>
                  <a:pt x="216" y="250"/>
                  <a:pt x="251" y="215"/>
                  <a:pt x="251" y="173"/>
                </a:cubicBezTo>
                <a:cubicBezTo>
                  <a:pt x="251" y="130"/>
                  <a:pt x="216" y="96"/>
                  <a:pt x="174" y="96"/>
                </a:cubicBezTo>
                <a:close/>
                <a:moveTo>
                  <a:pt x="235" y="165"/>
                </a:moveTo>
                <a:cubicBezTo>
                  <a:pt x="181" y="165"/>
                  <a:pt x="181" y="165"/>
                  <a:pt x="181" y="165"/>
                </a:cubicBezTo>
                <a:cubicBezTo>
                  <a:pt x="181" y="111"/>
                  <a:pt x="181" y="111"/>
                  <a:pt x="181" y="111"/>
                </a:cubicBezTo>
                <a:cubicBezTo>
                  <a:pt x="209" y="114"/>
                  <a:pt x="232" y="137"/>
                  <a:pt x="235" y="165"/>
                </a:cubicBezTo>
                <a:close/>
                <a:moveTo>
                  <a:pt x="166" y="111"/>
                </a:moveTo>
                <a:cubicBezTo>
                  <a:pt x="166" y="165"/>
                  <a:pt x="166" y="165"/>
                  <a:pt x="166" y="165"/>
                </a:cubicBezTo>
                <a:cubicBezTo>
                  <a:pt x="112" y="165"/>
                  <a:pt x="112" y="165"/>
                  <a:pt x="112" y="165"/>
                </a:cubicBezTo>
                <a:cubicBezTo>
                  <a:pt x="115" y="137"/>
                  <a:pt x="138" y="114"/>
                  <a:pt x="166" y="111"/>
                </a:cubicBezTo>
                <a:close/>
                <a:moveTo>
                  <a:pt x="112" y="180"/>
                </a:moveTo>
                <a:cubicBezTo>
                  <a:pt x="166" y="180"/>
                  <a:pt x="166" y="180"/>
                  <a:pt x="166" y="180"/>
                </a:cubicBezTo>
                <a:cubicBezTo>
                  <a:pt x="166" y="235"/>
                  <a:pt x="166" y="235"/>
                  <a:pt x="166" y="235"/>
                </a:cubicBezTo>
                <a:cubicBezTo>
                  <a:pt x="138" y="231"/>
                  <a:pt x="115" y="209"/>
                  <a:pt x="112" y="180"/>
                </a:cubicBezTo>
                <a:close/>
                <a:moveTo>
                  <a:pt x="181" y="235"/>
                </a:moveTo>
                <a:cubicBezTo>
                  <a:pt x="181" y="180"/>
                  <a:pt x="181" y="180"/>
                  <a:pt x="181" y="180"/>
                </a:cubicBezTo>
                <a:cubicBezTo>
                  <a:pt x="235" y="180"/>
                  <a:pt x="235" y="180"/>
                  <a:pt x="235" y="180"/>
                </a:cubicBezTo>
                <a:cubicBezTo>
                  <a:pt x="232" y="209"/>
                  <a:pt x="209" y="231"/>
                  <a:pt x="181" y="2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accent1"/>
              </a:solidFill>
            </a:endParaRPr>
          </a:p>
        </p:txBody>
      </p:sp>
      <p:pic>
        <p:nvPicPr>
          <p:cNvPr id="8206" name="Picture 14">
            <a:extLst>
              <a:ext uri="{FF2B5EF4-FFF2-40B4-BE49-F238E27FC236}">
                <a16:creationId xmlns:a16="http://schemas.microsoft.com/office/drawing/2014/main" id="{FE54EC85-16B6-4004-8994-5576BC5FB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eorgia"/>
              <a:buNone/>
            </a:pPr>
            <a:r>
              <a:rPr lang="pl-PL"/>
              <a:t>Stan faktyczny 2/2</a:t>
            </a:r>
            <a:endParaRPr lang="pl-PL" dirty="0"/>
          </a:p>
        </p:txBody>
      </p:sp>
      <p:sp>
        <p:nvSpPr>
          <p:cNvPr id="342" name="Google Shape;342;p28"/>
          <p:cNvSpPr txBox="1">
            <a:spLocks noGrp="1"/>
          </p:cNvSpPr>
          <p:nvPr>
            <p:ph type="sldNum" sz="quarter" idx="11"/>
          </p:nvPr>
        </p:nvSpPr>
        <p:spPr>
          <a:xfrm>
            <a:off x="11176302" y="11912600"/>
            <a:ext cx="421958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3</a:t>
            </a:fld>
            <a:endParaRPr lang="pl-P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4098EA-06A2-49A7-B8C7-A79F61B99233}"/>
              </a:ext>
            </a:extLst>
          </p:cNvPr>
          <p:cNvSpPr/>
          <p:nvPr/>
        </p:nvSpPr>
        <p:spPr>
          <a:xfrm>
            <a:off x="442913" y="1665288"/>
            <a:ext cx="2873265" cy="450691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108000" numCol="1" spcCol="1270" anchor="t" anchorCtr="0">
            <a:noAutofit/>
          </a:bodyPr>
          <a:lstStyle/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800" b="1" kern="1200" dirty="0">
                <a:solidFill>
                  <a:schemeClr val="accent1"/>
                </a:solidFill>
              </a:rPr>
              <a:t>4</a:t>
            </a:r>
          </a:p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1400" dirty="0">
              <a:solidFill>
                <a:sysClr val="windowText" lastClr="000000"/>
              </a:solidFill>
            </a:endParaRPr>
          </a:p>
          <a:p>
            <a:pPr lvl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400" dirty="0">
                <a:solidFill>
                  <a:sysClr val="windowText" lastClr="000000"/>
                </a:solidFill>
              </a:rPr>
              <a:t>WSA uchyla decyzje organów:</a:t>
            </a:r>
          </a:p>
          <a:p>
            <a:pPr marL="342900" lvl="0" indent="-34290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pl-PL" sz="1400" dirty="0">
                <a:solidFill>
                  <a:sysClr val="windowText" lastClr="000000"/>
                </a:solidFill>
              </a:rPr>
              <a:t>Stwierdzenie nadpłaty uzależnione jest tylko od faktu zapłaty podatku należnego; brak tutaj przesłanki „zubożenia podatnika;</a:t>
            </a:r>
          </a:p>
          <a:p>
            <a:pPr marL="342900" lvl="0" indent="-34290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pl-PL" sz="1400" dirty="0">
                <a:solidFill>
                  <a:sysClr val="windowText" lastClr="000000"/>
                </a:solidFill>
              </a:rPr>
              <a:t>Uchwała NSA I GPS 1/11 nie wiąże w niniejszej sprawie.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D018AC-777D-4ACD-A004-23823EA12816}"/>
              </a:ext>
            </a:extLst>
          </p:cNvPr>
          <p:cNvSpPr/>
          <p:nvPr/>
        </p:nvSpPr>
        <p:spPr>
          <a:xfrm>
            <a:off x="4659182" y="1665288"/>
            <a:ext cx="2873265" cy="450691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108000" numCol="1" spcCol="1270" anchor="t" anchorCtr="0">
            <a:noAutofit/>
          </a:bodyPr>
          <a:lstStyle/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800" b="1" kern="1200" dirty="0">
                <a:solidFill>
                  <a:schemeClr val="accent1"/>
                </a:solidFill>
              </a:rPr>
              <a:t>5</a:t>
            </a:r>
          </a:p>
          <a:p>
            <a:pPr marL="0" lvl="0" indent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1400" dirty="0">
              <a:solidFill>
                <a:sysClr val="windowText" lastClr="000000"/>
              </a:solidFill>
            </a:endParaRPr>
          </a:p>
          <a:p>
            <a:pPr lvl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400" dirty="0">
                <a:solidFill>
                  <a:sysClr val="windowText" lastClr="000000"/>
                </a:solidFill>
              </a:rPr>
              <a:t>Organ składa kasację powołując m.in. zarzut naruszenia art. 72 par. 1 pkt 1 Ordynacji podatkowej poprzez błędną wykładnię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C0B5F9-1717-4669-9704-5FF2B6AF1819}"/>
              </a:ext>
            </a:extLst>
          </p:cNvPr>
          <p:cNvSpPr/>
          <p:nvPr/>
        </p:nvSpPr>
        <p:spPr>
          <a:xfrm>
            <a:off x="8875452" y="1665288"/>
            <a:ext cx="2873631" cy="4506609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108000" numCol="1" spcCol="1270" anchor="t" anchorCtr="0">
            <a:noAutofit/>
          </a:bodyPr>
          <a:lstStyle/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800" b="1" kern="1200" dirty="0">
                <a:solidFill>
                  <a:schemeClr val="accent1"/>
                </a:solidFill>
              </a:rPr>
              <a:t>6</a:t>
            </a:r>
          </a:p>
          <a:p>
            <a:pPr marL="0" lvl="0" indent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l-PL" sz="1400" dirty="0">
              <a:solidFill>
                <a:sysClr val="windowText" lastClr="000000"/>
              </a:solidFill>
            </a:endParaRPr>
          </a:p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400" dirty="0">
                <a:solidFill>
                  <a:sysClr val="windowText" lastClr="000000"/>
                </a:solidFill>
              </a:rPr>
              <a:t>NSA uchyla zaskarżony wyrok i oddala skargę na decyzję organu drugiej instancji uznając za uzasadniony zarzut błędnej wykładni art. 72 par. 1 pkt 1 Ordynacji podatkowej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5B785EC-B574-4C2D-98F3-2A2067F8DF39}"/>
              </a:ext>
            </a:extLst>
          </p:cNvPr>
          <p:cNvGrpSpPr/>
          <p:nvPr/>
        </p:nvGrpSpPr>
        <p:grpSpPr>
          <a:xfrm>
            <a:off x="3899524" y="1665288"/>
            <a:ext cx="176312" cy="4506913"/>
            <a:chOff x="3683242" y="1665288"/>
            <a:chExt cx="176312" cy="4506913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13D8BA-9310-4720-A71B-B77E6E33A9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71397" y="1665288"/>
              <a:ext cx="0" cy="4506913"/>
            </a:xfrm>
            <a:prstGeom prst="line">
              <a:avLst/>
            </a:prstGeom>
            <a:ln w="95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105D87E-835F-49EC-BF07-43E9CC9FE32D}"/>
                </a:ext>
              </a:extLst>
            </p:cNvPr>
            <p:cNvGrpSpPr/>
            <p:nvPr/>
          </p:nvGrpSpPr>
          <p:grpSpPr>
            <a:xfrm>
              <a:off x="3683242" y="3755232"/>
              <a:ext cx="176312" cy="327025"/>
              <a:chOff x="3683242" y="4136504"/>
              <a:chExt cx="176312" cy="3270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D2991A8-AB21-4A84-885E-EA356AFE6E53}"/>
                  </a:ext>
                </a:extLst>
              </p:cNvPr>
              <p:cNvSpPr/>
              <p:nvPr/>
            </p:nvSpPr>
            <p:spPr>
              <a:xfrm rot="16200000">
                <a:off x="3607885" y="4211861"/>
                <a:ext cx="327025" cy="176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1600" dirty="0"/>
              </a:p>
            </p:txBody>
          </p:sp>
          <p:sp>
            <p:nvSpPr>
              <p:cNvPr id="13" name="Freeform 32">
                <a:extLst>
                  <a:ext uri="{FF2B5EF4-FFF2-40B4-BE49-F238E27FC236}">
                    <a16:creationId xmlns:a16="http://schemas.microsoft.com/office/drawing/2014/main" id="{0A3FAEBA-A298-46E3-BADC-ED88AA4FF6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V="1">
                <a:off x="3651763" y="4224276"/>
                <a:ext cx="239268" cy="151484"/>
              </a:xfrm>
              <a:custGeom>
                <a:avLst/>
                <a:gdLst>
                  <a:gd name="T0" fmla="*/ 101 w 203"/>
                  <a:gd name="T1" fmla="*/ 0 h 129"/>
                  <a:gd name="T2" fmla="*/ 196 w 203"/>
                  <a:gd name="T3" fmla="*/ 95 h 129"/>
                  <a:gd name="T4" fmla="*/ 196 w 203"/>
                  <a:gd name="T5" fmla="*/ 121 h 129"/>
                  <a:gd name="T6" fmla="*/ 169 w 203"/>
                  <a:gd name="T7" fmla="*/ 121 h 129"/>
                  <a:gd name="T8" fmla="*/ 101 w 203"/>
                  <a:gd name="T9" fmla="*/ 53 h 129"/>
                  <a:gd name="T10" fmla="*/ 33 w 203"/>
                  <a:gd name="T11" fmla="*/ 121 h 129"/>
                  <a:gd name="T12" fmla="*/ 20 w 203"/>
                  <a:gd name="T13" fmla="*/ 127 h 129"/>
                  <a:gd name="T14" fmla="*/ 7 w 203"/>
                  <a:gd name="T15" fmla="*/ 121 h 129"/>
                  <a:gd name="T16" fmla="*/ 7 w 203"/>
                  <a:gd name="T17" fmla="*/ 95 h 129"/>
                  <a:gd name="T18" fmla="*/ 101 w 203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129">
                    <a:moveTo>
                      <a:pt x="101" y="0"/>
                    </a:moveTo>
                    <a:cubicBezTo>
                      <a:pt x="196" y="95"/>
                      <a:pt x="196" y="95"/>
                      <a:pt x="196" y="95"/>
                    </a:cubicBezTo>
                    <a:cubicBezTo>
                      <a:pt x="203" y="102"/>
                      <a:pt x="203" y="114"/>
                      <a:pt x="196" y="121"/>
                    </a:cubicBezTo>
                    <a:cubicBezTo>
                      <a:pt x="189" y="129"/>
                      <a:pt x="177" y="129"/>
                      <a:pt x="169" y="121"/>
                    </a:cubicBezTo>
                    <a:cubicBezTo>
                      <a:pt x="101" y="53"/>
                      <a:pt x="101" y="53"/>
                      <a:pt x="101" y="53"/>
                    </a:cubicBezTo>
                    <a:cubicBezTo>
                      <a:pt x="33" y="121"/>
                      <a:pt x="33" y="121"/>
                      <a:pt x="33" y="121"/>
                    </a:cubicBezTo>
                    <a:cubicBezTo>
                      <a:pt x="30" y="125"/>
                      <a:pt x="25" y="127"/>
                      <a:pt x="20" y="127"/>
                    </a:cubicBezTo>
                    <a:cubicBezTo>
                      <a:pt x="15" y="127"/>
                      <a:pt x="11" y="125"/>
                      <a:pt x="7" y="121"/>
                    </a:cubicBezTo>
                    <a:cubicBezTo>
                      <a:pt x="0" y="114"/>
                      <a:pt x="0" y="102"/>
                      <a:pt x="7" y="95"/>
                    </a:cubicBezTo>
                    <a:lnTo>
                      <a:pt x="10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A2D9BC8-BB46-42BB-995B-3BC68DC72BD9}"/>
              </a:ext>
            </a:extLst>
          </p:cNvPr>
          <p:cNvGrpSpPr/>
          <p:nvPr/>
        </p:nvGrpSpPr>
        <p:grpSpPr>
          <a:xfrm>
            <a:off x="8115793" y="1665288"/>
            <a:ext cx="176312" cy="4506913"/>
            <a:chOff x="3683242" y="1665288"/>
            <a:chExt cx="176312" cy="450691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EC9C3E5-9681-45E9-AED1-C46517F19C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71397" y="1665288"/>
              <a:ext cx="0" cy="4506913"/>
            </a:xfrm>
            <a:prstGeom prst="line">
              <a:avLst/>
            </a:prstGeom>
            <a:ln w="95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C7D2A7A-BCC2-40A2-AB6B-256BE4CC1EE4}"/>
                </a:ext>
              </a:extLst>
            </p:cNvPr>
            <p:cNvGrpSpPr/>
            <p:nvPr/>
          </p:nvGrpSpPr>
          <p:grpSpPr>
            <a:xfrm>
              <a:off x="3683242" y="3755232"/>
              <a:ext cx="176312" cy="327025"/>
              <a:chOff x="3683242" y="4136504"/>
              <a:chExt cx="176312" cy="32702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7C2163-F643-42FD-8E35-5E0405681B35}"/>
                  </a:ext>
                </a:extLst>
              </p:cNvPr>
              <p:cNvSpPr/>
              <p:nvPr/>
            </p:nvSpPr>
            <p:spPr>
              <a:xfrm rot="16200000">
                <a:off x="3607885" y="4211861"/>
                <a:ext cx="327025" cy="176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1600" dirty="0"/>
              </a:p>
            </p:txBody>
          </p:sp>
          <p:sp>
            <p:nvSpPr>
              <p:cNvPr id="18" name="Freeform 32">
                <a:extLst>
                  <a:ext uri="{FF2B5EF4-FFF2-40B4-BE49-F238E27FC236}">
                    <a16:creationId xmlns:a16="http://schemas.microsoft.com/office/drawing/2014/main" id="{6F8DFF8F-2933-456B-A45C-9415C7CF952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6200000" flipV="1">
                <a:off x="3651763" y="4224276"/>
                <a:ext cx="239268" cy="151484"/>
              </a:xfrm>
              <a:custGeom>
                <a:avLst/>
                <a:gdLst>
                  <a:gd name="T0" fmla="*/ 101 w 203"/>
                  <a:gd name="T1" fmla="*/ 0 h 129"/>
                  <a:gd name="T2" fmla="*/ 196 w 203"/>
                  <a:gd name="T3" fmla="*/ 95 h 129"/>
                  <a:gd name="T4" fmla="*/ 196 w 203"/>
                  <a:gd name="T5" fmla="*/ 121 h 129"/>
                  <a:gd name="T6" fmla="*/ 169 w 203"/>
                  <a:gd name="T7" fmla="*/ 121 h 129"/>
                  <a:gd name="T8" fmla="*/ 101 w 203"/>
                  <a:gd name="T9" fmla="*/ 53 h 129"/>
                  <a:gd name="T10" fmla="*/ 33 w 203"/>
                  <a:gd name="T11" fmla="*/ 121 h 129"/>
                  <a:gd name="T12" fmla="*/ 20 w 203"/>
                  <a:gd name="T13" fmla="*/ 127 h 129"/>
                  <a:gd name="T14" fmla="*/ 7 w 203"/>
                  <a:gd name="T15" fmla="*/ 121 h 129"/>
                  <a:gd name="T16" fmla="*/ 7 w 203"/>
                  <a:gd name="T17" fmla="*/ 95 h 129"/>
                  <a:gd name="T18" fmla="*/ 101 w 203"/>
                  <a:gd name="T1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129">
                    <a:moveTo>
                      <a:pt x="101" y="0"/>
                    </a:moveTo>
                    <a:cubicBezTo>
                      <a:pt x="196" y="95"/>
                      <a:pt x="196" y="95"/>
                      <a:pt x="196" y="95"/>
                    </a:cubicBezTo>
                    <a:cubicBezTo>
                      <a:pt x="203" y="102"/>
                      <a:pt x="203" y="114"/>
                      <a:pt x="196" y="121"/>
                    </a:cubicBezTo>
                    <a:cubicBezTo>
                      <a:pt x="189" y="129"/>
                      <a:pt x="177" y="129"/>
                      <a:pt x="169" y="121"/>
                    </a:cubicBezTo>
                    <a:cubicBezTo>
                      <a:pt x="101" y="53"/>
                      <a:pt x="101" y="53"/>
                      <a:pt x="101" y="53"/>
                    </a:cubicBezTo>
                    <a:cubicBezTo>
                      <a:pt x="33" y="121"/>
                      <a:pt x="33" y="121"/>
                      <a:pt x="33" y="121"/>
                    </a:cubicBezTo>
                    <a:cubicBezTo>
                      <a:pt x="30" y="125"/>
                      <a:pt x="25" y="127"/>
                      <a:pt x="20" y="127"/>
                    </a:cubicBezTo>
                    <a:cubicBezTo>
                      <a:pt x="15" y="127"/>
                      <a:pt x="11" y="125"/>
                      <a:pt x="7" y="121"/>
                    </a:cubicBezTo>
                    <a:cubicBezTo>
                      <a:pt x="0" y="114"/>
                      <a:pt x="0" y="102"/>
                      <a:pt x="7" y="95"/>
                    </a:cubicBezTo>
                    <a:lnTo>
                      <a:pt x="10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</p:grpSp>
      <p:sp>
        <p:nvSpPr>
          <p:cNvPr id="19" name="Freeform 9">
            <a:extLst>
              <a:ext uri="{FF2B5EF4-FFF2-40B4-BE49-F238E27FC236}">
                <a16:creationId xmlns:a16="http://schemas.microsoft.com/office/drawing/2014/main" id="{D382AAAA-FFBA-4D31-B9DB-57B6F58DF7E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611502" y="5467350"/>
            <a:ext cx="592074" cy="592074"/>
          </a:xfrm>
          <a:custGeom>
            <a:avLst/>
            <a:gdLst>
              <a:gd name="T0" fmla="*/ 0 w 395"/>
              <a:gd name="T1" fmla="*/ 0 h 396"/>
              <a:gd name="T2" fmla="*/ 0 w 395"/>
              <a:gd name="T3" fmla="*/ 396 h 396"/>
              <a:gd name="T4" fmla="*/ 395 w 395"/>
              <a:gd name="T5" fmla="*/ 396 h 396"/>
              <a:gd name="T6" fmla="*/ 395 w 395"/>
              <a:gd name="T7" fmla="*/ 0 h 396"/>
              <a:gd name="T8" fmla="*/ 0 w 395"/>
              <a:gd name="T9" fmla="*/ 0 h 396"/>
              <a:gd name="T10" fmla="*/ 378 w 395"/>
              <a:gd name="T11" fmla="*/ 380 h 396"/>
              <a:gd name="T12" fmla="*/ 28 w 395"/>
              <a:gd name="T13" fmla="*/ 380 h 396"/>
              <a:gd name="T14" fmla="*/ 178 w 395"/>
              <a:gd name="T15" fmla="*/ 230 h 396"/>
              <a:gd name="T16" fmla="*/ 247 w 395"/>
              <a:gd name="T17" fmla="*/ 299 h 396"/>
              <a:gd name="T18" fmla="*/ 330 w 395"/>
              <a:gd name="T19" fmla="*/ 216 h 396"/>
              <a:gd name="T20" fmla="*/ 180 w 395"/>
              <a:gd name="T21" fmla="*/ 66 h 396"/>
              <a:gd name="T22" fmla="*/ 97 w 395"/>
              <a:gd name="T23" fmla="*/ 149 h 396"/>
              <a:gd name="T24" fmla="*/ 167 w 395"/>
              <a:gd name="T25" fmla="*/ 218 h 396"/>
              <a:gd name="T26" fmla="*/ 16 w 395"/>
              <a:gd name="T27" fmla="*/ 368 h 396"/>
              <a:gd name="T28" fmla="*/ 16 w 395"/>
              <a:gd name="T29" fmla="*/ 18 h 396"/>
              <a:gd name="T30" fmla="*/ 378 w 395"/>
              <a:gd name="T31" fmla="*/ 18 h 396"/>
              <a:gd name="T32" fmla="*/ 378 w 395"/>
              <a:gd name="T33" fmla="*/ 380 h 396"/>
              <a:gd name="T34" fmla="*/ 121 w 395"/>
              <a:gd name="T35" fmla="*/ 149 h 396"/>
              <a:gd name="T36" fmla="*/ 180 w 395"/>
              <a:gd name="T37" fmla="*/ 90 h 396"/>
              <a:gd name="T38" fmla="*/ 193 w 395"/>
              <a:gd name="T39" fmla="*/ 102 h 396"/>
              <a:gd name="T40" fmla="*/ 133 w 395"/>
              <a:gd name="T41" fmla="*/ 162 h 396"/>
              <a:gd name="T42" fmla="*/ 121 w 395"/>
              <a:gd name="T43" fmla="*/ 149 h 396"/>
              <a:gd name="T44" fmla="*/ 205 w 395"/>
              <a:gd name="T45" fmla="*/ 114 h 396"/>
              <a:gd name="T46" fmla="*/ 282 w 395"/>
              <a:gd name="T47" fmla="*/ 191 h 396"/>
              <a:gd name="T48" fmla="*/ 223 w 395"/>
              <a:gd name="T49" fmla="*/ 251 h 396"/>
              <a:gd name="T50" fmla="*/ 145 w 395"/>
              <a:gd name="T51" fmla="*/ 173 h 396"/>
              <a:gd name="T52" fmla="*/ 205 w 395"/>
              <a:gd name="T53" fmla="*/ 114 h 396"/>
              <a:gd name="T54" fmla="*/ 306 w 395"/>
              <a:gd name="T55" fmla="*/ 216 h 396"/>
              <a:gd name="T56" fmla="*/ 247 w 395"/>
              <a:gd name="T57" fmla="*/ 275 h 396"/>
              <a:gd name="T58" fmla="*/ 235 w 395"/>
              <a:gd name="T59" fmla="*/ 262 h 396"/>
              <a:gd name="T60" fmla="*/ 295 w 395"/>
              <a:gd name="T61" fmla="*/ 203 h 396"/>
              <a:gd name="T62" fmla="*/ 306 w 395"/>
              <a:gd name="T63" fmla="*/ 21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5" h="396">
                <a:moveTo>
                  <a:pt x="0" y="0"/>
                </a:moveTo>
                <a:lnTo>
                  <a:pt x="0" y="396"/>
                </a:lnTo>
                <a:lnTo>
                  <a:pt x="395" y="396"/>
                </a:lnTo>
                <a:lnTo>
                  <a:pt x="395" y="0"/>
                </a:lnTo>
                <a:lnTo>
                  <a:pt x="0" y="0"/>
                </a:lnTo>
                <a:close/>
                <a:moveTo>
                  <a:pt x="378" y="380"/>
                </a:moveTo>
                <a:lnTo>
                  <a:pt x="28" y="380"/>
                </a:lnTo>
                <a:lnTo>
                  <a:pt x="178" y="230"/>
                </a:lnTo>
                <a:lnTo>
                  <a:pt x="247" y="299"/>
                </a:lnTo>
                <a:lnTo>
                  <a:pt x="330" y="216"/>
                </a:lnTo>
                <a:lnTo>
                  <a:pt x="180" y="66"/>
                </a:lnTo>
                <a:lnTo>
                  <a:pt x="97" y="149"/>
                </a:lnTo>
                <a:lnTo>
                  <a:pt x="167" y="218"/>
                </a:lnTo>
                <a:lnTo>
                  <a:pt x="16" y="368"/>
                </a:lnTo>
                <a:lnTo>
                  <a:pt x="16" y="18"/>
                </a:lnTo>
                <a:lnTo>
                  <a:pt x="378" y="18"/>
                </a:lnTo>
                <a:lnTo>
                  <a:pt x="378" y="380"/>
                </a:lnTo>
                <a:close/>
                <a:moveTo>
                  <a:pt x="121" y="149"/>
                </a:moveTo>
                <a:lnTo>
                  <a:pt x="180" y="90"/>
                </a:lnTo>
                <a:lnTo>
                  <a:pt x="193" y="102"/>
                </a:lnTo>
                <a:lnTo>
                  <a:pt x="133" y="162"/>
                </a:lnTo>
                <a:lnTo>
                  <a:pt x="121" y="149"/>
                </a:lnTo>
                <a:close/>
                <a:moveTo>
                  <a:pt x="205" y="114"/>
                </a:moveTo>
                <a:lnTo>
                  <a:pt x="282" y="191"/>
                </a:lnTo>
                <a:lnTo>
                  <a:pt x="223" y="251"/>
                </a:lnTo>
                <a:lnTo>
                  <a:pt x="145" y="173"/>
                </a:lnTo>
                <a:lnTo>
                  <a:pt x="205" y="114"/>
                </a:lnTo>
                <a:close/>
                <a:moveTo>
                  <a:pt x="306" y="216"/>
                </a:moveTo>
                <a:lnTo>
                  <a:pt x="247" y="275"/>
                </a:lnTo>
                <a:lnTo>
                  <a:pt x="235" y="262"/>
                </a:lnTo>
                <a:lnTo>
                  <a:pt x="295" y="203"/>
                </a:lnTo>
                <a:lnTo>
                  <a:pt x="306" y="2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accent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6316BF5-D204-48A3-8806-868024340D2B}"/>
              </a:ext>
            </a:extLst>
          </p:cNvPr>
          <p:cNvGrpSpPr/>
          <p:nvPr/>
        </p:nvGrpSpPr>
        <p:grpSpPr>
          <a:xfrm>
            <a:off x="6827902" y="5467350"/>
            <a:ext cx="592074" cy="592074"/>
            <a:chOff x="6215424" y="4028218"/>
            <a:chExt cx="202814" cy="206140"/>
          </a:xfrm>
          <a:solidFill>
            <a:schemeClr val="accent1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BC3AACC-B8C6-463A-9E13-A7C28FDDE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1997" y="4071442"/>
              <a:ext cx="86446" cy="6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231CAC9-FFCA-42CB-A972-74E3B327E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1997" y="4108014"/>
              <a:ext cx="129668" cy="99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98B3499-346B-4DA3-B142-31915753A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1997" y="4144589"/>
              <a:ext cx="129668" cy="99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24" name="Rectangle 31">
              <a:extLst>
                <a:ext uri="{FF2B5EF4-FFF2-40B4-BE49-F238E27FC236}">
                  <a16:creationId xmlns:a16="http://schemas.microsoft.com/office/drawing/2014/main" id="{877B14A6-E17E-4B54-A5EC-F9A3161D8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1997" y="4181161"/>
              <a:ext cx="129668" cy="99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BC4C52ED-026C-423A-A91C-DDF44D19D2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5424" y="4028218"/>
              <a:ext cx="202814" cy="206140"/>
            </a:xfrm>
            <a:custGeom>
              <a:avLst/>
              <a:gdLst>
                <a:gd name="T0" fmla="*/ 48 w 61"/>
                <a:gd name="T1" fmla="*/ 0 h 62"/>
                <a:gd name="T2" fmla="*/ 0 w 61"/>
                <a:gd name="T3" fmla="*/ 0 h 62"/>
                <a:gd name="T4" fmla="*/ 0 w 61"/>
                <a:gd name="T5" fmla="*/ 62 h 62"/>
                <a:gd name="T6" fmla="*/ 61 w 61"/>
                <a:gd name="T7" fmla="*/ 62 h 62"/>
                <a:gd name="T8" fmla="*/ 61 w 61"/>
                <a:gd name="T9" fmla="*/ 13 h 62"/>
                <a:gd name="T10" fmla="*/ 48 w 61"/>
                <a:gd name="T11" fmla="*/ 0 h 62"/>
                <a:gd name="T12" fmla="*/ 49 w 61"/>
                <a:gd name="T13" fmla="*/ 5 h 62"/>
                <a:gd name="T14" fmla="*/ 57 w 61"/>
                <a:gd name="T15" fmla="*/ 13 h 62"/>
                <a:gd name="T16" fmla="*/ 49 w 61"/>
                <a:gd name="T17" fmla="*/ 13 h 62"/>
                <a:gd name="T18" fmla="*/ 49 w 61"/>
                <a:gd name="T19" fmla="*/ 5 h 62"/>
                <a:gd name="T20" fmla="*/ 2 w 61"/>
                <a:gd name="T21" fmla="*/ 59 h 62"/>
                <a:gd name="T22" fmla="*/ 2 w 61"/>
                <a:gd name="T23" fmla="*/ 3 h 62"/>
                <a:gd name="T24" fmla="*/ 46 w 61"/>
                <a:gd name="T25" fmla="*/ 3 h 62"/>
                <a:gd name="T26" fmla="*/ 46 w 61"/>
                <a:gd name="T27" fmla="*/ 15 h 62"/>
                <a:gd name="T28" fmla="*/ 59 w 61"/>
                <a:gd name="T29" fmla="*/ 15 h 62"/>
                <a:gd name="T30" fmla="*/ 59 w 61"/>
                <a:gd name="T31" fmla="*/ 59 h 62"/>
                <a:gd name="T32" fmla="*/ 2 w 61"/>
                <a:gd name="T33" fmla="*/ 5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62">
                  <a:moveTo>
                    <a:pt x="48" y="0"/>
                  </a:moveTo>
                  <a:lnTo>
                    <a:pt x="0" y="0"/>
                  </a:lnTo>
                  <a:lnTo>
                    <a:pt x="0" y="62"/>
                  </a:lnTo>
                  <a:lnTo>
                    <a:pt x="61" y="62"/>
                  </a:lnTo>
                  <a:lnTo>
                    <a:pt x="61" y="13"/>
                  </a:lnTo>
                  <a:lnTo>
                    <a:pt x="48" y="0"/>
                  </a:lnTo>
                  <a:close/>
                  <a:moveTo>
                    <a:pt x="49" y="5"/>
                  </a:moveTo>
                  <a:lnTo>
                    <a:pt x="57" y="13"/>
                  </a:lnTo>
                  <a:lnTo>
                    <a:pt x="49" y="13"/>
                  </a:lnTo>
                  <a:lnTo>
                    <a:pt x="49" y="5"/>
                  </a:lnTo>
                  <a:close/>
                  <a:moveTo>
                    <a:pt x="2" y="59"/>
                  </a:moveTo>
                  <a:lnTo>
                    <a:pt x="2" y="3"/>
                  </a:lnTo>
                  <a:lnTo>
                    <a:pt x="46" y="3"/>
                  </a:lnTo>
                  <a:lnTo>
                    <a:pt x="46" y="15"/>
                  </a:lnTo>
                  <a:lnTo>
                    <a:pt x="59" y="15"/>
                  </a:lnTo>
                  <a:lnTo>
                    <a:pt x="59" y="59"/>
                  </a:lnTo>
                  <a:lnTo>
                    <a:pt x="2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endParaRPr lang="en-US" sz="5500" dirty="0"/>
            </a:p>
          </p:txBody>
        </p:sp>
      </p:grpSp>
      <p:sp>
        <p:nvSpPr>
          <p:cNvPr id="26" name="Freeform 20">
            <a:extLst>
              <a:ext uri="{FF2B5EF4-FFF2-40B4-BE49-F238E27FC236}">
                <a16:creationId xmlns:a16="http://schemas.microsoft.com/office/drawing/2014/main" id="{7A0B2128-17E5-4A8E-B0ED-9D1B100EF45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044302" y="5467350"/>
            <a:ext cx="592074" cy="592074"/>
          </a:xfrm>
          <a:custGeom>
            <a:avLst/>
            <a:gdLst>
              <a:gd name="T0" fmla="*/ 0 w 346"/>
              <a:gd name="T1" fmla="*/ 0 h 346"/>
              <a:gd name="T2" fmla="*/ 0 w 346"/>
              <a:gd name="T3" fmla="*/ 346 h 346"/>
              <a:gd name="T4" fmla="*/ 346 w 346"/>
              <a:gd name="T5" fmla="*/ 346 h 346"/>
              <a:gd name="T6" fmla="*/ 346 w 346"/>
              <a:gd name="T7" fmla="*/ 0 h 346"/>
              <a:gd name="T8" fmla="*/ 0 w 346"/>
              <a:gd name="T9" fmla="*/ 0 h 346"/>
              <a:gd name="T10" fmla="*/ 332 w 346"/>
              <a:gd name="T11" fmla="*/ 331 h 346"/>
              <a:gd name="T12" fmla="*/ 15 w 346"/>
              <a:gd name="T13" fmla="*/ 331 h 346"/>
              <a:gd name="T14" fmla="*/ 15 w 346"/>
              <a:gd name="T15" fmla="*/ 15 h 346"/>
              <a:gd name="T16" fmla="*/ 332 w 346"/>
              <a:gd name="T17" fmla="*/ 15 h 346"/>
              <a:gd name="T18" fmla="*/ 332 w 346"/>
              <a:gd name="T19" fmla="*/ 331 h 346"/>
              <a:gd name="T20" fmla="*/ 80 w 346"/>
              <a:gd name="T21" fmla="*/ 145 h 346"/>
              <a:gd name="T22" fmla="*/ 32 w 346"/>
              <a:gd name="T23" fmla="*/ 239 h 346"/>
              <a:gd name="T24" fmla="*/ 127 w 346"/>
              <a:gd name="T25" fmla="*/ 239 h 346"/>
              <a:gd name="T26" fmla="*/ 80 w 346"/>
              <a:gd name="T27" fmla="*/ 145 h 346"/>
              <a:gd name="T28" fmla="*/ 80 w 346"/>
              <a:gd name="T29" fmla="*/ 178 h 346"/>
              <a:gd name="T30" fmla="*/ 103 w 346"/>
              <a:gd name="T31" fmla="*/ 224 h 346"/>
              <a:gd name="T32" fmla="*/ 56 w 346"/>
              <a:gd name="T33" fmla="*/ 224 h 346"/>
              <a:gd name="T34" fmla="*/ 80 w 346"/>
              <a:gd name="T35" fmla="*/ 178 h 346"/>
              <a:gd name="T36" fmla="*/ 219 w 346"/>
              <a:gd name="T37" fmla="*/ 195 h 346"/>
              <a:gd name="T38" fmla="*/ 315 w 346"/>
              <a:gd name="T39" fmla="*/ 195 h 346"/>
              <a:gd name="T40" fmla="*/ 267 w 346"/>
              <a:gd name="T41" fmla="*/ 101 h 346"/>
              <a:gd name="T42" fmla="*/ 219 w 346"/>
              <a:gd name="T43" fmla="*/ 195 h 346"/>
              <a:gd name="T44" fmla="*/ 243 w 346"/>
              <a:gd name="T45" fmla="*/ 180 h 346"/>
              <a:gd name="T46" fmla="*/ 267 w 346"/>
              <a:gd name="T47" fmla="*/ 133 h 346"/>
              <a:gd name="T48" fmla="*/ 291 w 346"/>
              <a:gd name="T49" fmla="*/ 180 h 346"/>
              <a:gd name="T50" fmla="*/ 243 w 346"/>
              <a:gd name="T51" fmla="*/ 180 h 346"/>
              <a:gd name="T52" fmla="*/ 83 w 346"/>
              <a:gd name="T53" fmla="*/ 104 h 346"/>
              <a:gd name="T54" fmla="*/ 136 w 346"/>
              <a:gd name="T55" fmla="*/ 95 h 346"/>
              <a:gd name="T56" fmla="*/ 164 w 346"/>
              <a:gd name="T57" fmla="*/ 119 h 346"/>
              <a:gd name="T58" fmla="*/ 164 w 346"/>
              <a:gd name="T59" fmla="*/ 295 h 346"/>
              <a:gd name="T60" fmla="*/ 120 w 346"/>
              <a:gd name="T61" fmla="*/ 295 h 346"/>
              <a:gd name="T62" fmla="*/ 120 w 346"/>
              <a:gd name="T63" fmla="*/ 310 h 346"/>
              <a:gd name="T64" fmla="*/ 227 w 346"/>
              <a:gd name="T65" fmla="*/ 310 h 346"/>
              <a:gd name="T66" fmla="*/ 227 w 346"/>
              <a:gd name="T67" fmla="*/ 295 h 346"/>
              <a:gd name="T68" fmla="*/ 179 w 346"/>
              <a:gd name="T69" fmla="*/ 295 h 346"/>
              <a:gd name="T70" fmla="*/ 179 w 346"/>
              <a:gd name="T71" fmla="*/ 119 h 346"/>
              <a:gd name="T72" fmla="*/ 210 w 346"/>
              <a:gd name="T73" fmla="*/ 81 h 346"/>
              <a:gd name="T74" fmla="*/ 210 w 346"/>
              <a:gd name="T75" fmla="*/ 81 h 346"/>
              <a:gd name="T76" fmla="*/ 260 w 346"/>
              <a:gd name="T77" fmla="*/ 71 h 346"/>
              <a:gd name="T78" fmla="*/ 260 w 346"/>
              <a:gd name="T79" fmla="*/ 81 h 346"/>
              <a:gd name="T80" fmla="*/ 275 w 346"/>
              <a:gd name="T81" fmla="*/ 81 h 346"/>
              <a:gd name="T82" fmla="*/ 275 w 346"/>
              <a:gd name="T83" fmla="*/ 54 h 346"/>
              <a:gd name="T84" fmla="*/ 207 w 346"/>
              <a:gd name="T85" fmla="*/ 66 h 346"/>
              <a:gd name="T86" fmla="*/ 172 w 346"/>
              <a:gd name="T87" fmla="*/ 43 h 346"/>
              <a:gd name="T88" fmla="*/ 133 w 346"/>
              <a:gd name="T89" fmla="*/ 80 h 346"/>
              <a:gd name="T90" fmla="*/ 68 w 346"/>
              <a:gd name="T91" fmla="*/ 92 h 346"/>
              <a:gd name="T92" fmla="*/ 68 w 346"/>
              <a:gd name="T93" fmla="*/ 121 h 346"/>
              <a:gd name="T94" fmla="*/ 83 w 346"/>
              <a:gd name="T95" fmla="*/ 121 h 346"/>
              <a:gd name="T96" fmla="*/ 83 w 346"/>
              <a:gd name="T97" fmla="*/ 104 h 346"/>
              <a:gd name="T98" fmla="*/ 172 w 346"/>
              <a:gd name="T99" fmla="*/ 58 h 346"/>
              <a:gd name="T100" fmla="*/ 195 w 346"/>
              <a:gd name="T101" fmla="*/ 81 h 346"/>
              <a:gd name="T102" fmla="*/ 172 w 346"/>
              <a:gd name="T103" fmla="*/ 105 h 346"/>
              <a:gd name="T104" fmla="*/ 148 w 346"/>
              <a:gd name="T105" fmla="*/ 81 h 346"/>
              <a:gd name="T106" fmla="*/ 172 w 346"/>
              <a:gd name="T107" fmla="*/ 58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6" h="346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332" y="331"/>
                </a:moveTo>
                <a:cubicBezTo>
                  <a:pt x="15" y="331"/>
                  <a:pt x="15" y="331"/>
                  <a:pt x="15" y="331"/>
                </a:cubicBezTo>
                <a:cubicBezTo>
                  <a:pt x="15" y="15"/>
                  <a:pt x="15" y="15"/>
                  <a:pt x="15" y="15"/>
                </a:cubicBezTo>
                <a:cubicBezTo>
                  <a:pt x="332" y="15"/>
                  <a:pt x="332" y="15"/>
                  <a:pt x="332" y="15"/>
                </a:cubicBezTo>
                <a:lnTo>
                  <a:pt x="332" y="331"/>
                </a:lnTo>
                <a:close/>
                <a:moveTo>
                  <a:pt x="80" y="145"/>
                </a:moveTo>
                <a:cubicBezTo>
                  <a:pt x="32" y="239"/>
                  <a:pt x="32" y="239"/>
                  <a:pt x="32" y="239"/>
                </a:cubicBezTo>
                <a:cubicBezTo>
                  <a:pt x="127" y="239"/>
                  <a:pt x="127" y="239"/>
                  <a:pt x="127" y="239"/>
                </a:cubicBezTo>
                <a:lnTo>
                  <a:pt x="80" y="145"/>
                </a:lnTo>
                <a:close/>
                <a:moveTo>
                  <a:pt x="80" y="178"/>
                </a:moveTo>
                <a:cubicBezTo>
                  <a:pt x="103" y="224"/>
                  <a:pt x="103" y="224"/>
                  <a:pt x="103" y="224"/>
                </a:cubicBezTo>
                <a:cubicBezTo>
                  <a:pt x="56" y="224"/>
                  <a:pt x="56" y="224"/>
                  <a:pt x="56" y="224"/>
                </a:cubicBezTo>
                <a:lnTo>
                  <a:pt x="80" y="178"/>
                </a:lnTo>
                <a:close/>
                <a:moveTo>
                  <a:pt x="219" y="195"/>
                </a:moveTo>
                <a:cubicBezTo>
                  <a:pt x="315" y="195"/>
                  <a:pt x="315" y="195"/>
                  <a:pt x="315" y="195"/>
                </a:cubicBezTo>
                <a:cubicBezTo>
                  <a:pt x="267" y="101"/>
                  <a:pt x="267" y="101"/>
                  <a:pt x="267" y="101"/>
                </a:cubicBezTo>
                <a:lnTo>
                  <a:pt x="219" y="195"/>
                </a:lnTo>
                <a:close/>
                <a:moveTo>
                  <a:pt x="243" y="180"/>
                </a:moveTo>
                <a:cubicBezTo>
                  <a:pt x="267" y="133"/>
                  <a:pt x="267" y="133"/>
                  <a:pt x="267" y="133"/>
                </a:cubicBezTo>
                <a:cubicBezTo>
                  <a:pt x="291" y="180"/>
                  <a:pt x="291" y="180"/>
                  <a:pt x="291" y="180"/>
                </a:cubicBezTo>
                <a:lnTo>
                  <a:pt x="243" y="180"/>
                </a:lnTo>
                <a:close/>
                <a:moveTo>
                  <a:pt x="83" y="104"/>
                </a:moveTo>
                <a:cubicBezTo>
                  <a:pt x="136" y="95"/>
                  <a:pt x="136" y="95"/>
                  <a:pt x="136" y="95"/>
                </a:cubicBezTo>
                <a:cubicBezTo>
                  <a:pt x="140" y="107"/>
                  <a:pt x="151" y="116"/>
                  <a:pt x="164" y="119"/>
                </a:cubicBezTo>
                <a:cubicBezTo>
                  <a:pt x="164" y="295"/>
                  <a:pt x="164" y="295"/>
                  <a:pt x="164" y="295"/>
                </a:cubicBezTo>
                <a:cubicBezTo>
                  <a:pt x="120" y="295"/>
                  <a:pt x="120" y="295"/>
                  <a:pt x="120" y="295"/>
                </a:cubicBezTo>
                <a:cubicBezTo>
                  <a:pt x="120" y="310"/>
                  <a:pt x="120" y="310"/>
                  <a:pt x="120" y="310"/>
                </a:cubicBezTo>
                <a:cubicBezTo>
                  <a:pt x="227" y="310"/>
                  <a:pt x="227" y="310"/>
                  <a:pt x="227" y="310"/>
                </a:cubicBezTo>
                <a:cubicBezTo>
                  <a:pt x="227" y="295"/>
                  <a:pt x="227" y="295"/>
                  <a:pt x="227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119"/>
                  <a:pt x="179" y="119"/>
                  <a:pt x="179" y="119"/>
                </a:cubicBezTo>
                <a:cubicBezTo>
                  <a:pt x="197" y="115"/>
                  <a:pt x="210" y="100"/>
                  <a:pt x="210" y="81"/>
                </a:cubicBezTo>
                <a:cubicBezTo>
                  <a:pt x="210" y="81"/>
                  <a:pt x="210" y="81"/>
                  <a:pt x="210" y="81"/>
                </a:cubicBezTo>
                <a:cubicBezTo>
                  <a:pt x="260" y="71"/>
                  <a:pt x="260" y="71"/>
                  <a:pt x="260" y="71"/>
                </a:cubicBezTo>
                <a:cubicBezTo>
                  <a:pt x="260" y="81"/>
                  <a:pt x="260" y="81"/>
                  <a:pt x="260" y="81"/>
                </a:cubicBezTo>
                <a:cubicBezTo>
                  <a:pt x="275" y="81"/>
                  <a:pt x="275" y="81"/>
                  <a:pt x="275" y="81"/>
                </a:cubicBezTo>
                <a:cubicBezTo>
                  <a:pt x="275" y="54"/>
                  <a:pt x="275" y="54"/>
                  <a:pt x="275" y="54"/>
                </a:cubicBezTo>
                <a:cubicBezTo>
                  <a:pt x="207" y="66"/>
                  <a:pt x="207" y="66"/>
                  <a:pt x="207" y="66"/>
                </a:cubicBezTo>
                <a:cubicBezTo>
                  <a:pt x="201" y="52"/>
                  <a:pt x="187" y="43"/>
                  <a:pt x="172" y="43"/>
                </a:cubicBezTo>
                <a:cubicBezTo>
                  <a:pt x="151" y="43"/>
                  <a:pt x="134" y="59"/>
                  <a:pt x="133" y="80"/>
                </a:cubicBezTo>
                <a:cubicBezTo>
                  <a:pt x="68" y="92"/>
                  <a:pt x="68" y="92"/>
                  <a:pt x="68" y="92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83" y="121"/>
                  <a:pt x="83" y="121"/>
                  <a:pt x="83" y="121"/>
                </a:cubicBezTo>
                <a:lnTo>
                  <a:pt x="83" y="104"/>
                </a:lnTo>
                <a:close/>
                <a:moveTo>
                  <a:pt x="172" y="58"/>
                </a:moveTo>
                <a:cubicBezTo>
                  <a:pt x="185" y="58"/>
                  <a:pt x="195" y="68"/>
                  <a:pt x="195" y="81"/>
                </a:cubicBezTo>
                <a:cubicBezTo>
                  <a:pt x="195" y="94"/>
                  <a:pt x="185" y="105"/>
                  <a:pt x="172" y="105"/>
                </a:cubicBezTo>
                <a:cubicBezTo>
                  <a:pt x="159" y="105"/>
                  <a:pt x="148" y="94"/>
                  <a:pt x="148" y="81"/>
                </a:cubicBezTo>
                <a:cubicBezTo>
                  <a:pt x="148" y="68"/>
                  <a:pt x="159" y="58"/>
                  <a:pt x="172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accent1"/>
              </a:solidFill>
            </a:endParaRPr>
          </a:p>
        </p:txBody>
      </p:sp>
      <p:pic>
        <p:nvPicPr>
          <p:cNvPr id="9229" name="Picture 13">
            <a:extLst>
              <a:ext uri="{FF2B5EF4-FFF2-40B4-BE49-F238E27FC236}">
                <a16:creationId xmlns:a16="http://schemas.microsoft.com/office/drawing/2014/main" id="{ECED9755-E0FC-4E0F-AD49-93BA87685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9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Stanowisko NSA</a:t>
            </a:r>
            <a:endParaRPr lang="pl-PL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A3896375-6EF9-4083-92FD-835262F2979C}"/>
              </a:ext>
            </a:extLst>
          </p:cNvPr>
          <p:cNvSpPr txBox="1">
            <a:spLocks/>
          </p:cNvSpPr>
          <p:nvPr/>
        </p:nvSpPr>
        <p:spPr>
          <a:xfrm>
            <a:off x="442913" y="1679123"/>
            <a:ext cx="6694487" cy="184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dirty="0"/>
              <a:t>W uzasadnieniu omawianego wyroku NSA wskazał, że: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F74ECBE-150B-4E3F-8D61-7D89839B7587}"/>
              </a:ext>
            </a:extLst>
          </p:cNvPr>
          <p:cNvGrpSpPr/>
          <p:nvPr/>
        </p:nvGrpSpPr>
        <p:grpSpPr>
          <a:xfrm>
            <a:off x="442913" y="2052819"/>
            <a:ext cx="6694487" cy="553998"/>
            <a:chOff x="442913" y="2052819"/>
            <a:chExt cx="6694487" cy="55399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BC3A9B6-194C-481C-8CB0-D4041136911B}"/>
                </a:ext>
              </a:extLst>
            </p:cNvPr>
            <p:cNvSpPr txBox="1"/>
            <p:nvPr/>
          </p:nvSpPr>
          <p:spPr>
            <a:xfrm>
              <a:off x="713735" y="2052819"/>
              <a:ext cx="642366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pl-PL" sz="1100" dirty="0"/>
                <a:t>w uchwale I GPS 1/11 NSA uznał, że „</a:t>
              </a:r>
              <a:r>
                <a:rPr lang="pl-PL" sz="1100" i="1" dirty="0"/>
                <a:t>w rozumieniu art. 72 § 1 pkt 1 nie jest nadpłatą kwota podatku akcyzowego uiszczona z tytułu sprzedaży energii elektrycznej w sytuacji, w której ten, kto ją uiścił nie poniósł z tego tytułu uszczerbku majątkowego</a:t>
              </a:r>
              <a:r>
                <a:rPr lang="pl-PL" sz="1100" dirty="0"/>
                <a:t>”;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DCB4E2C-7B8D-43C0-897A-AB79004E472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2913" y="2052819"/>
              <a:ext cx="128587" cy="204811"/>
            </a:xfrm>
            <a:custGeom>
              <a:avLst/>
              <a:gdLst>
                <a:gd name="T0" fmla="*/ 34 w 128"/>
                <a:gd name="T1" fmla="*/ 197 h 204"/>
                <a:gd name="T2" fmla="*/ 128 w 128"/>
                <a:gd name="T3" fmla="*/ 102 h 204"/>
                <a:gd name="T4" fmla="*/ 34 w 128"/>
                <a:gd name="T5" fmla="*/ 8 h 204"/>
                <a:gd name="T6" fmla="*/ 7 w 128"/>
                <a:gd name="T7" fmla="*/ 8 h 204"/>
                <a:gd name="T8" fmla="*/ 7 w 128"/>
                <a:gd name="T9" fmla="*/ 34 h 204"/>
                <a:gd name="T10" fmla="*/ 75 w 128"/>
                <a:gd name="T11" fmla="*/ 102 h 204"/>
                <a:gd name="T12" fmla="*/ 7 w 128"/>
                <a:gd name="T13" fmla="*/ 170 h 204"/>
                <a:gd name="T14" fmla="*/ 2 w 128"/>
                <a:gd name="T15" fmla="*/ 183 h 204"/>
                <a:gd name="T16" fmla="*/ 7 w 128"/>
                <a:gd name="T17" fmla="*/ 197 h 204"/>
                <a:gd name="T18" fmla="*/ 34 w 128"/>
                <a:gd name="T19" fmla="*/ 19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04">
                  <a:moveTo>
                    <a:pt x="34" y="197"/>
                  </a:moveTo>
                  <a:cubicBezTo>
                    <a:pt x="128" y="102"/>
                    <a:pt x="128" y="102"/>
                    <a:pt x="128" y="10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0"/>
                    <a:pt x="15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4" y="174"/>
                    <a:pt x="2" y="179"/>
                    <a:pt x="2" y="183"/>
                  </a:cubicBezTo>
                  <a:cubicBezTo>
                    <a:pt x="2" y="188"/>
                    <a:pt x="4" y="193"/>
                    <a:pt x="7" y="197"/>
                  </a:cubicBezTo>
                  <a:cubicBezTo>
                    <a:pt x="15" y="204"/>
                    <a:pt x="26" y="204"/>
                    <a:pt x="34" y="1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B38A7D4-9449-4750-A1F2-EEBD3CCAB6C9}"/>
              </a:ext>
            </a:extLst>
          </p:cNvPr>
          <p:cNvGrpSpPr/>
          <p:nvPr/>
        </p:nvGrpSpPr>
        <p:grpSpPr>
          <a:xfrm>
            <a:off x="442913" y="3856663"/>
            <a:ext cx="6694487" cy="338554"/>
            <a:chOff x="442913" y="3641218"/>
            <a:chExt cx="6694487" cy="33855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9B7FA43-8936-45A4-B3F8-A348DDAC85B9}"/>
                </a:ext>
              </a:extLst>
            </p:cNvPr>
            <p:cNvSpPr txBox="1"/>
            <p:nvPr/>
          </p:nvSpPr>
          <p:spPr>
            <a:xfrm>
              <a:off x="713735" y="3641218"/>
              <a:ext cx="6423665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pl-PL" sz="1100" dirty="0"/>
                <a:t>uchwała I GPS 1/11 znajduje odniesienie także do sprawy nadpłaty w podatku od towarów i usług, tym bardziej z uwagi na „konstrukcyjne” podobieństwo tego podatku i podatku akcyzowego;</a:t>
              </a: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D36DA6B-9AA1-4AF5-B68A-EB53175061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2913" y="3641218"/>
              <a:ext cx="128587" cy="204811"/>
            </a:xfrm>
            <a:custGeom>
              <a:avLst/>
              <a:gdLst>
                <a:gd name="T0" fmla="*/ 34 w 128"/>
                <a:gd name="T1" fmla="*/ 197 h 204"/>
                <a:gd name="T2" fmla="*/ 128 w 128"/>
                <a:gd name="T3" fmla="*/ 102 h 204"/>
                <a:gd name="T4" fmla="*/ 34 w 128"/>
                <a:gd name="T5" fmla="*/ 8 h 204"/>
                <a:gd name="T6" fmla="*/ 7 w 128"/>
                <a:gd name="T7" fmla="*/ 8 h 204"/>
                <a:gd name="T8" fmla="*/ 7 w 128"/>
                <a:gd name="T9" fmla="*/ 34 h 204"/>
                <a:gd name="T10" fmla="*/ 75 w 128"/>
                <a:gd name="T11" fmla="*/ 102 h 204"/>
                <a:gd name="T12" fmla="*/ 7 w 128"/>
                <a:gd name="T13" fmla="*/ 170 h 204"/>
                <a:gd name="T14" fmla="*/ 2 w 128"/>
                <a:gd name="T15" fmla="*/ 183 h 204"/>
                <a:gd name="T16" fmla="*/ 7 w 128"/>
                <a:gd name="T17" fmla="*/ 197 h 204"/>
                <a:gd name="T18" fmla="*/ 34 w 128"/>
                <a:gd name="T19" fmla="*/ 19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04">
                  <a:moveTo>
                    <a:pt x="34" y="197"/>
                  </a:moveTo>
                  <a:cubicBezTo>
                    <a:pt x="128" y="102"/>
                    <a:pt x="128" y="102"/>
                    <a:pt x="128" y="10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0"/>
                    <a:pt x="15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4" y="174"/>
                    <a:pt x="2" y="179"/>
                    <a:pt x="2" y="183"/>
                  </a:cubicBezTo>
                  <a:cubicBezTo>
                    <a:pt x="2" y="188"/>
                    <a:pt x="4" y="193"/>
                    <a:pt x="7" y="197"/>
                  </a:cubicBezTo>
                  <a:cubicBezTo>
                    <a:pt x="15" y="204"/>
                    <a:pt x="26" y="204"/>
                    <a:pt x="34" y="1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0247A5D-347D-4789-91BF-B364D972B84D}"/>
              </a:ext>
            </a:extLst>
          </p:cNvPr>
          <p:cNvGrpSpPr/>
          <p:nvPr/>
        </p:nvGrpSpPr>
        <p:grpSpPr>
          <a:xfrm>
            <a:off x="442913" y="3316937"/>
            <a:ext cx="6694487" cy="369332"/>
            <a:chOff x="442913" y="3173307"/>
            <a:chExt cx="6694487" cy="3693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4AEE6CB-1C54-4594-9F07-4C9F0E99CC5B}"/>
                </a:ext>
              </a:extLst>
            </p:cNvPr>
            <p:cNvSpPr txBox="1"/>
            <p:nvPr/>
          </p:nvSpPr>
          <p:spPr>
            <a:xfrm>
              <a:off x="713735" y="3173307"/>
              <a:ext cx="642366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pl-PL" sz="1100" dirty="0"/>
                <a:t>przedmiotowa uchwała (sygn. I GPS 1/11)  posiada również tak zwaną ogólną moc wiążącą na podstawie art. 269 </a:t>
              </a:r>
              <a:r>
                <a:rPr lang="pl-PL" sz="1100" dirty="0" err="1"/>
                <a:t>p.p.s.a</a:t>
              </a:r>
              <a:r>
                <a:rPr lang="pl-PL" sz="1100" dirty="0"/>
                <a:t>.;</a:t>
              </a: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93E8BBC-4E4A-45F1-AD2A-D51DFA6E8E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2913" y="3173307"/>
              <a:ext cx="128587" cy="204811"/>
            </a:xfrm>
            <a:custGeom>
              <a:avLst/>
              <a:gdLst>
                <a:gd name="T0" fmla="*/ 34 w 128"/>
                <a:gd name="T1" fmla="*/ 197 h 204"/>
                <a:gd name="T2" fmla="*/ 128 w 128"/>
                <a:gd name="T3" fmla="*/ 102 h 204"/>
                <a:gd name="T4" fmla="*/ 34 w 128"/>
                <a:gd name="T5" fmla="*/ 8 h 204"/>
                <a:gd name="T6" fmla="*/ 7 w 128"/>
                <a:gd name="T7" fmla="*/ 8 h 204"/>
                <a:gd name="T8" fmla="*/ 7 w 128"/>
                <a:gd name="T9" fmla="*/ 34 h 204"/>
                <a:gd name="T10" fmla="*/ 75 w 128"/>
                <a:gd name="T11" fmla="*/ 102 h 204"/>
                <a:gd name="T12" fmla="*/ 7 w 128"/>
                <a:gd name="T13" fmla="*/ 170 h 204"/>
                <a:gd name="T14" fmla="*/ 2 w 128"/>
                <a:gd name="T15" fmla="*/ 183 h 204"/>
                <a:gd name="T16" fmla="*/ 7 w 128"/>
                <a:gd name="T17" fmla="*/ 197 h 204"/>
                <a:gd name="T18" fmla="*/ 34 w 128"/>
                <a:gd name="T19" fmla="*/ 19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04">
                  <a:moveTo>
                    <a:pt x="34" y="197"/>
                  </a:moveTo>
                  <a:cubicBezTo>
                    <a:pt x="128" y="102"/>
                    <a:pt x="128" y="102"/>
                    <a:pt x="128" y="10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0"/>
                    <a:pt x="15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4" y="174"/>
                    <a:pt x="2" y="179"/>
                    <a:pt x="2" y="183"/>
                  </a:cubicBezTo>
                  <a:cubicBezTo>
                    <a:pt x="2" y="188"/>
                    <a:pt x="4" y="193"/>
                    <a:pt x="7" y="197"/>
                  </a:cubicBezTo>
                  <a:cubicBezTo>
                    <a:pt x="15" y="204"/>
                    <a:pt x="26" y="204"/>
                    <a:pt x="34" y="1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F09DC8FA-5517-4318-A99D-E2D106E0B9E1}"/>
              </a:ext>
            </a:extLst>
          </p:cNvPr>
          <p:cNvGrpSpPr/>
          <p:nvPr/>
        </p:nvGrpSpPr>
        <p:grpSpPr>
          <a:xfrm>
            <a:off x="442913" y="2777211"/>
            <a:ext cx="6694487" cy="369332"/>
            <a:chOff x="442913" y="2705396"/>
            <a:chExt cx="6694487" cy="36933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1562028-C153-47FC-871C-61B99FCC31DA}"/>
                </a:ext>
              </a:extLst>
            </p:cNvPr>
            <p:cNvSpPr txBox="1"/>
            <p:nvPr/>
          </p:nvSpPr>
          <p:spPr>
            <a:xfrm>
              <a:off x="713735" y="2705396"/>
              <a:ext cx="642366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pl-PL" sz="1100" dirty="0"/>
                <a:t>stanowisko Sądu pierwszej instancji uznające, że wymieniona uchwała nie miała w niniejszej sprawie wiążącego oddziaływania było nieprawidłowe;</a:t>
              </a: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8E856FD7-4304-445A-942A-81CD679F95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2913" y="2705396"/>
              <a:ext cx="128587" cy="204811"/>
            </a:xfrm>
            <a:custGeom>
              <a:avLst/>
              <a:gdLst>
                <a:gd name="T0" fmla="*/ 34 w 128"/>
                <a:gd name="T1" fmla="*/ 197 h 204"/>
                <a:gd name="T2" fmla="*/ 128 w 128"/>
                <a:gd name="T3" fmla="*/ 102 h 204"/>
                <a:gd name="T4" fmla="*/ 34 w 128"/>
                <a:gd name="T5" fmla="*/ 8 h 204"/>
                <a:gd name="T6" fmla="*/ 7 w 128"/>
                <a:gd name="T7" fmla="*/ 8 h 204"/>
                <a:gd name="T8" fmla="*/ 7 w 128"/>
                <a:gd name="T9" fmla="*/ 34 h 204"/>
                <a:gd name="T10" fmla="*/ 75 w 128"/>
                <a:gd name="T11" fmla="*/ 102 h 204"/>
                <a:gd name="T12" fmla="*/ 7 w 128"/>
                <a:gd name="T13" fmla="*/ 170 h 204"/>
                <a:gd name="T14" fmla="*/ 2 w 128"/>
                <a:gd name="T15" fmla="*/ 183 h 204"/>
                <a:gd name="T16" fmla="*/ 7 w 128"/>
                <a:gd name="T17" fmla="*/ 197 h 204"/>
                <a:gd name="T18" fmla="*/ 34 w 128"/>
                <a:gd name="T19" fmla="*/ 19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04">
                  <a:moveTo>
                    <a:pt x="34" y="197"/>
                  </a:moveTo>
                  <a:cubicBezTo>
                    <a:pt x="128" y="102"/>
                    <a:pt x="128" y="102"/>
                    <a:pt x="128" y="10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0"/>
                    <a:pt x="15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4" y="174"/>
                    <a:pt x="2" y="179"/>
                    <a:pt x="2" y="183"/>
                  </a:cubicBezTo>
                  <a:cubicBezTo>
                    <a:pt x="2" y="188"/>
                    <a:pt x="4" y="193"/>
                    <a:pt x="7" y="197"/>
                  </a:cubicBezTo>
                  <a:cubicBezTo>
                    <a:pt x="15" y="204"/>
                    <a:pt x="26" y="204"/>
                    <a:pt x="34" y="1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BF73318-336C-4C03-A518-52200FD34A66}"/>
              </a:ext>
            </a:extLst>
          </p:cNvPr>
          <p:cNvGrpSpPr/>
          <p:nvPr/>
        </p:nvGrpSpPr>
        <p:grpSpPr>
          <a:xfrm>
            <a:off x="442913" y="4365611"/>
            <a:ext cx="6694487" cy="553998"/>
            <a:chOff x="442913" y="4293795"/>
            <a:chExt cx="6694487" cy="55399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83DD90-D807-45C1-9625-C6C8B6ADE454}"/>
                </a:ext>
              </a:extLst>
            </p:cNvPr>
            <p:cNvSpPr txBox="1"/>
            <p:nvPr/>
          </p:nvSpPr>
          <p:spPr>
            <a:xfrm>
              <a:off x="713735" y="4293795"/>
              <a:ext cx="642366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pl-PL" sz="1100" dirty="0"/>
                <a:t>co do zasady, bezpośredni ekonomiczny ciężar opodatkowania spoczywa nie podatniku VAT, lecz na konsumentach, którzy nabywają towary i płacąc cenę wraz z podatkiem od towarów i usług – ponoszą faktycznie jego ciężar;</a:t>
              </a: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7A4AECFE-60F4-457C-9DE4-AC52BEBE24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2913" y="4293795"/>
              <a:ext cx="128587" cy="204811"/>
            </a:xfrm>
            <a:custGeom>
              <a:avLst/>
              <a:gdLst>
                <a:gd name="T0" fmla="*/ 34 w 128"/>
                <a:gd name="T1" fmla="*/ 197 h 204"/>
                <a:gd name="T2" fmla="*/ 128 w 128"/>
                <a:gd name="T3" fmla="*/ 102 h 204"/>
                <a:gd name="T4" fmla="*/ 34 w 128"/>
                <a:gd name="T5" fmla="*/ 8 h 204"/>
                <a:gd name="T6" fmla="*/ 7 w 128"/>
                <a:gd name="T7" fmla="*/ 8 h 204"/>
                <a:gd name="T8" fmla="*/ 7 w 128"/>
                <a:gd name="T9" fmla="*/ 34 h 204"/>
                <a:gd name="T10" fmla="*/ 75 w 128"/>
                <a:gd name="T11" fmla="*/ 102 h 204"/>
                <a:gd name="T12" fmla="*/ 7 w 128"/>
                <a:gd name="T13" fmla="*/ 170 h 204"/>
                <a:gd name="T14" fmla="*/ 2 w 128"/>
                <a:gd name="T15" fmla="*/ 183 h 204"/>
                <a:gd name="T16" fmla="*/ 7 w 128"/>
                <a:gd name="T17" fmla="*/ 197 h 204"/>
                <a:gd name="T18" fmla="*/ 34 w 128"/>
                <a:gd name="T19" fmla="*/ 19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04">
                  <a:moveTo>
                    <a:pt x="34" y="197"/>
                  </a:moveTo>
                  <a:cubicBezTo>
                    <a:pt x="128" y="102"/>
                    <a:pt x="128" y="102"/>
                    <a:pt x="128" y="10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0"/>
                    <a:pt x="15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4" y="174"/>
                    <a:pt x="2" y="179"/>
                    <a:pt x="2" y="183"/>
                  </a:cubicBezTo>
                  <a:cubicBezTo>
                    <a:pt x="2" y="188"/>
                    <a:pt x="4" y="193"/>
                    <a:pt x="7" y="197"/>
                  </a:cubicBezTo>
                  <a:cubicBezTo>
                    <a:pt x="15" y="204"/>
                    <a:pt x="26" y="204"/>
                    <a:pt x="34" y="1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FF16777-2FD8-48FF-A088-78197A3776FB}"/>
              </a:ext>
            </a:extLst>
          </p:cNvPr>
          <p:cNvGrpSpPr/>
          <p:nvPr/>
        </p:nvGrpSpPr>
        <p:grpSpPr>
          <a:xfrm>
            <a:off x="442913" y="5598951"/>
            <a:ext cx="6694487" cy="553998"/>
            <a:chOff x="442913" y="5598951"/>
            <a:chExt cx="6694487" cy="55399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7C25123-ACAE-49E5-B5EA-76BA14771278}"/>
                </a:ext>
              </a:extLst>
            </p:cNvPr>
            <p:cNvSpPr txBox="1"/>
            <p:nvPr/>
          </p:nvSpPr>
          <p:spPr>
            <a:xfrm>
              <a:off x="713735" y="5598951"/>
              <a:ext cx="642366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pl-PL" sz="1100" dirty="0"/>
                <a:t>w przedmiotowej uchwale NSA (sygn. I GPS 1/11) odniesiono się do orzecznictwa Europejskiego Trybunału Sprawiedliwości, nie znajdując w nim przeszkód do samego uzależnienia zwrotu nadpłaty od zubożenia po stronie podatnika.</a:t>
              </a: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73A63A6-8514-4632-8139-F17839FFE6B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2913" y="5598951"/>
              <a:ext cx="128587" cy="204811"/>
            </a:xfrm>
            <a:custGeom>
              <a:avLst/>
              <a:gdLst>
                <a:gd name="T0" fmla="*/ 34 w 128"/>
                <a:gd name="T1" fmla="*/ 197 h 204"/>
                <a:gd name="T2" fmla="*/ 128 w 128"/>
                <a:gd name="T3" fmla="*/ 102 h 204"/>
                <a:gd name="T4" fmla="*/ 34 w 128"/>
                <a:gd name="T5" fmla="*/ 8 h 204"/>
                <a:gd name="T6" fmla="*/ 7 w 128"/>
                <a:gd name="T7" fmla="*/ 8 h 204"/>
                <a:gd name="T8" fmla="*/ 7 w 128"/>
                <a:gd name="T9" fmla="*/ 34 h 204"/>
                <a:gd name="T10" fmla="*/ 75 w 128"/>
                <a:gd name="T11" fmla="*/ 102 h 204"/>
                <a:gd name="T12" fmla="*/ 7 w 128"/>
                <a:gd name="T13" fmla="*/ 170 h 204"/>
                <a:gd name="T14" fmla="*/ 2 w 128"/>
                <a:gd name="T15" fmla="*/ 183 h 204"/>
                <a:gd name="T16" fmla="*/ 7 w 128"/>
                <a:gd name="T17" fmla="*/ 197 h 204"/>
                <a:gd name="T18" fmla="*/ 34 w 128"/>
                <a:gd name="T19" fmla="*/ 19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04">
                  <a:moveTo>
                    <a:pt x="34" y="197"/>
                  </a:moveTo>
                  <a:cubicBezTo>
                    <a:pt x="128" y="102"/>
                    <a:pt x="128" y="102"/>
                    <a:pt x="128" y="10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0"/>
                    <a:pt x="15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4" y="174"/>
                    <a:pt x="2" y="179"/>
                    <a:pt x="2" y="183"/>
                  </a:cubicBezTo>
                  <a:cubicBezTo>
                    <a:pt x="2" y="188"/>
                    <a:pt x="4" y="193"/>
                    <a:pt x="7" y="197"/>
                  </a:cubicBezTo>
                  <a:cubicBezTo>
                    <a:pt x="15" y="204"/>
                    <a:pt x="26" y="204"/>
                    <a:pt x="34" y="1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0195DB7-A5FA-4098-A5EB-9E77186D42B8}"/>
              </a:ext>
            </a:extLst>
          </p:cNvPr>
          <p:cNvGrpSpPr/>
          <p:nvPr/>
        </p:nvGrpSpPr>
        <p:grpSpPr>
          <a:xfrm>
            <a:off x="442913" y="5090003"/>
            <a:ext cx="6694487" cy="338554"/>
            <a:chOff x="442913" y="4946372"/>
            <a:chExt cx="6694487" cy="3385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FC1F57A-4AE5-4CF6-95ED-3D677A88CC68}"/>
                </a:ext>
              </a:extLst>
            </p:cNvPr>
            <p:cNvSpPr txBox="1"/>
            <p:nvPr/>
          </p:nvSpPr>
          <p:spPr>
            <a:xfrm>
              <a:off x="713735" y="4946372"/>
              <a:ext cx="6423665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pl-PL" sz="1100" dirty="0"/>
                <a:t>spółka w toku postępowania nie przedstawiła argumentacji, która pokazywałaby, że w przedmiotowym przypadku, to ona, a nie klienci (nabywcy), poniosła ekonomiczny ciężar podatku;</a:t>
              </a:r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919A64E8-9B87-4239-859F-A6B8DC72F9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2913" y="4946372"/>
              <a:ext cx="128587" cy="204811"/>
            </a:xfrm>
            <a:custGeom>
              <a:avLst/>
              <a:gdLst>
                <a:gd name="T0" fmla="*/ 34 w 128"/>
                <a:gd name="T1" fmla="*/ 197 h 204"/>
                <a:gd name="T2" fmla="*/ 128 w 128"/>
                <a:gd name="T3" fmla="*/ 102 h 204"/>
                <a:gd name="T4" fmla="*/ 34 w 128"/>
                <a:gd name="T5" fmla="*/ 8 h 204"/>
                <a:gd name="T6" fmla="*/ 7 w 128"/>
                <a:gd name="T7" fmla="*/ 8 h 204"/>
                <a:gd name="T8" fmla="*/ 7 w 128"/>
                <a:gd name="T9" fmla="*/ 34 h 204"/>
                <a:gd name="T10" fmla="*/ 75 w 128"/>
                <a:gd name="T11" fmla="*/ 102 h 204"/>
                <a:gd name="T12" fmla="*/ 7 w 128"/>
                <a:gd name="T13" fmla="*/ 170 h 204"/>
                <a:gd name="T14" fmla="*/ 2 w 128"/>
                <a:gd name="T15" fmla="*/ 183 h 204"/>
                <a:gd name="T16" fmla="*/ 7 w 128"/>
                <a:gd name="T17" fmla="*/ 197 h 204"/>
                <a:gd name="T18" fmla="*/ 34 w 128"/>
                <a:gd name="T19" fmla="*/ 19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04">
                  <a:moveTo>
                    <a:pt x="34" y="197"/>
                  </a:moveTo>
                  <a:cubicBezTo>
                    <a:pt x="128" y="102"/>
                    <a:pt x="128" y="102"/>
                    <a:pt x="128" y="10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0"/>
                    <a:pt x="15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4" y="174"/>
                    <a:pt x="2" y="179"/>
                    <a:pt x="2" y="183"/>
                  </a:cubicBezTo>
                  <a:cubicBezTo>
                    <a:pt x="2" y="188"/>
                    <a:pt x="4" y="193"/>
                    <a:pt x="7" y="197"/>
                  </a:cubicBezTo>
                  <a:cubicBezTo>
                    <a:pt x="15" y="204"/>
                    <a:pt x="26" y="204"/>
                    <a:pt x="34" y="1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88E8CC53-496F-42DB-B698-F6129C33EA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66" r="25114"/>
          <a:stretch/>
        </p:blipFill>
        <p:spPr>
          <a:xfrm>
            <a:off x="7445827" y="0"/>
            <a:ext cx="4746171" cy="685800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13A8B27C-E454-4C4E-951F-C569CD51A4BC}"/>
              </a:ext>
            </a:extLst>
          </p:cNvPr>
          <p:cNvSpPr/>
          <p:nvPr/>
        </p:nvSpPr>
        <p:spPr>
          <a:xfrm>
            <a:off x="7445828" y="0"/>
            <a:ext cx="4746625" cy="68580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pl-PL" sz="16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59B607-E31D-4394-9D6A-92A1CA5664F7}"/>
              </a:ext>
            </a:extLst>
          </p:cNvPr>
          <p:cNvCxnSpPr/>
          <p:nvPr/>
        </p:nvCxnSpPr>
        <p:spPr>
          <a:xfrm>
            <a:off x="442913" y="5513754"/>
            <a:ext cx="6694487" cy="0"/>
          </a:xfrm>
          <a:prstGeom prst="line">
            <a:avLst/>
          </a:prstGeom>
          <a:ln w="3175" cap="sq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41F8385-BEE8-4D2A-89F4-FD072F82E5BF}"/>
              </a:ext>
            </a:extLst>
          </p:cNvPr>
          <p:cNvCxnSpPr/>
          <p:nvPr/>
        </p:nvCxnSpPr>
        <p:spPr>
          <a:xfrm>
            <a:off x="442913" y="5004806"/>
            <a:ext cx="6694487" cy="0"/>
          </a:xfrm>
          <a:prstGeom prst="line">
            <a:avLst/>
          </a:prstGeom>
          <a:ln w="3175" cap="sq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8BD2ED-B32C-4508-98F8-F8187CEF3ABB}"/>
              </a:ext>
            </a:extLst>
          </p:cNvPr>
          <p:cNvCxnSpPr/>
          <p:nvPr/>
        </p:nvCxnSpPr>
        <p:spPr>
          <a:xfrm>
            <a:off x="442913" y="4280414"/>
            <a:ext cx="6694487" cy="0"/>
          </a:xfrm>
          <a:prstGeom prst="line">
            <a:avLst/>
          </a:prstGeom>
          <a:ln w="3175" cap="sq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157209-AE32-41D9-AB1C-17E227CED19C}"/>
              </a:ext>
            </a:extLst>
          </p:cNvPr>
          <p:cNvCxnSpPr/>
          <p:nvPr/>
        </p:nvCxnSpPr>
        <p:spPr>
          <a:xfrm>
            <a:off x="442913" y="3771466"/>
            <a:ext cx="6694487" cy="0"/>
          </a:xfrm>
          <a:prstGeom prst="line">
            <a:avLst/>
          </a:prstGeom>
          <a:ln w="3175" cap="sq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433C6CA-41F9-45EF-A8E7-79DD081C2E49}"/>
              </a:ext>
            </a:extLst>
          </p:cNvPr>
          <p:cNvCxnSpPr/>
          <p:nvPr/>
        </p:nvCxnSpPr>
        <p:spPr>
          <a:xfrm>
            <a:off x="442913" y="3231740"/>
            <a:ext cx="6694487" cy="0"/>
          </a:xfrm>
          <a:prstGeom prst="line">
            <a:avLst/>
          </a:prstGeom>
          <a:ln w="3175" cap="sq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E536EC3-A658-4017-83D6-295EAAB677F7}"/>
              </a:ext>
            </a:extLst>
          </p:cNvPr>
          <p:cNvCxnSpPr/>
          <p:nvPr/>
        </p:nvCxnSpPr>
        <p:spPr>
          <a:xfrm>
            <a:off x="442913" y="2692014"/>
            <a:ext cx="6694487" cy="0"/>
          </a:xfrm>
          <a:prstGeom prst="line">
            <a:avLst/>
          </a:prstGeom>
          <a:ln w="3175" cap="sq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pic>
        <p:nvPicPr>
          <p:cNvPr id="12301" name="Picture 13">
            <a:extLst>
              <a:ext uri="{FF2B5EF4-FFF2-40B4-BE49-F238E27FC236}">
                <a16:creationId xmlns:a16="http://schemas.microsoft.com/office/drawing/2014/main" id="{F46B61A1-3197-4567-9476-A0CDFF644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30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8"/>
          <p:cNvSpPr txBox="1"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/>
            <a:fld id="{00000000-1234-1234-1234-123412341234}" type="slidenum">
              <a:rPr lang="pl-PL" smtClean="0"/>
              <a:pPr lvl="0"/>
              <a:t>5</a:t>
            </a:fld>
            <a:endParaRPr lang="pl-PL" dirty="0"/>
          </a:p>
        </p:txBody>
      </p:sp>
      <p:sp>
        <p:nvSpPr>
          <p:cNvPr id="297" name="Google Shape;297;p28"/>
          <p:cNvSpPr txBox="1">
            <a:spLocks noGrp="1"/>
          </p:cNvSpPr>
          <p:nvPr>
            <p:ph type="title"/>
          </p:nvPr>
        </p:nvSpPr>
        <p:spPr>
          <a:xfrm>
            <a:off x="6526213" y="432001"/>
            <a:ext cx="5221287" cy="492443"/>
          </a:xfrm>
        </p:spPr>
        <p:txBody>
          <a:bodyPr/>
          <a:lstStyle/>
          <a:p>
            <a:pPr lvl="0"/>
            <a:r>
              <a:rPr lang="pl-PL" dirty="0"/>
              <a:t>Uchwała NSA o sygn. I GPS 1/11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D27D3B-AB84-4AC0-B09F-A68A816349A0}"/>
              </a:ext>
            </a:extLst>
          </p:cNvPr>
          <p:cNvSpPr txBox="1"/>
          <p:nvPr/>
        </p:nvSpPr>
        <p:spPr>
          <a:xfrm>
            <a:off x="6526213" y="2725102"/>
            <a:ext cx="5221287" cy="34470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b="1" dirty="0">
                <a:solidFill>
                  <a:schemeClr val="accent1"/>
                </a:solidFill>
              </a:rPr>
              <a:t>Uchwała ta zawiera w uzasadnieniu szerokie odniesienia do instytucji nadpłaty w ogóle i zasadności jej zwrotu.</a:t>
            </a:r>
          </a:p>
          <a:p>
            <a:endParaRPr lang="pl-PL" sz="1400" b="1" dirty="0">
              <a:solidFill>
                <a:schemeClr val="accent1"/>
              </a:solidFill>
            </a:endParaRPr>
          </a:p>
          <a:p>
            <a:r>
              <a:rPr lang="pl-PL" sz="1400" b="1" dirty="0">
                <a:solidFill>
                  <a:schemeClr val="accent1"/>
                </a:solidFill>
              </a:rPr>
              <a:t>Złożono wiele zdań odrębnych polemizujących z uchwałą i uzasadnieniem.</a:t>
            </a:r>
          </a:p>
          <a:p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Dodatkowo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przedmiotowa uchwała dotyczy podatku akcyzowego od energii elektrycznej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dotyczy podatku nienależnie zapłaconego przez producenta energii elektrycznej (a nie dystrybutora) - zgodnie z przepisami ustawy a niezgodnie z prawem unijnym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w razie stwierdzenia nadpłaty i zwrotu producentowi podatku nikt by nie zapłacił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E85AC4D-DF60-4C2E-AEC6-9AC7D93BF574}"/>
              </a:ext>
            </a:extLst>
          </p:cNvPr>
          <p:cNvSpPr txBox="1">
            <a:spLocks/>
          </p:cNvSpPr>
          <p:nvPr/>
        </p:nvSpPr>
        <p:spPr>
          <a:xfrm>
            <a:off x="442913" y="1665288"/>
            <a:ext cx="5299075" cy="45069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>
                <a:solidFill>
                  <a:schemeClr val="bg1"/>
                </a:solidFill>
              </a:rPr>
              <a:t>„W rozumieniu art. 72 par.2 pkt 1 ustawy… Ordynacja podatkowa… nie jest nadpłatą kwota podatku akcyzowego uiszczona z tytułu sprzedaży energii elektrycznej w sytuacji w której ten, który ją uiścił nie poniósł z tego tytułu uszczerbku majątkowego”</a:t>
            </a:r>
          </a:p>
          <a:p>
            <a:endParaRPr lang="pl-PL" sz="1400" b="0" dirty="0">
              <a:solidFill>
                <a:schemeClr val="bg1"/>
              </a:solidFill>
            </a:endParaRPr>
          </a:p>
          <a:p>
            <a:r>
              <a:rPr lang="pl-PL" sz="1400" b="0" dirty="0">
                <a:solidFill>
                  <a:schemeClr val="bg1"/>
                </a:solidFill>
              </a:rPr>
              <a:t>(Uchwała NSA z 22 czerwca 2011 r., sygn. I GPS 1/11)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A48EC6B0-B79B-48AB-9CD9-89D10FB9D28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526213" y="1665288"/>
            <a:ext cx="720487" cy="722312"/>
          </a:xfrm>
          <a:custGeom>
            <a:avLst/>
            <a:gdLst>
              <a:gd name="T0" fmla="*/ 0 w 395"/>
              <a:gd name="T1" fmla="*/ 0 h 396"/>
              <a:gd name="T2" fmla="*/ 0 w 395"/>
              <a:gd name="T3" fmla="*/ 396 h 396"/>
              <a:gd name="T4" fmla="*/ 395 w 395"/>
              <a:gd name="T5" fmla="*/ 396 h 396"/>
              <a:gd name="T6" fmla="*/ 395 w 395"/>
              <a:gd name="T7" fmla="*/ 0 h 396"/>
              <a:gd name="T8" fmla="*/ 0 w 395"/>
              <a:gd name="T9" fmla="*/ 0 h 396"/>
              <a:gd name="T10" fmla="*/ 378 w 395"/>
              <a:gd name="T11" fmla="*/ 380 h 396"/>
              <a:gd name="T12" fmla="*/ 28 w 395"/>
              <a:gd name="T13" fmla="*/ 380 h 396"/>
              <a:gd name="T14" fmla="*/ 178 w 395"/>
              <a:gd name="T15" fmla="*/ 230 h 396"/>
              <a:gd name="T16" fmla="*/ 247 w 395"/>
              <a:gd name="T17" fmla="*/ 299 h 396"/>
              <a:gd name="T18" fmla="*/ 330 w 395"/>
              <a:gd name="T19" fmla="*/ 216 h 396"/>
              <a:gd name="T20" fmla="*/ 180 w 395"/>
              <a:gd name="T21" fmla="*/ 66 h 396"/>
              <a:gd name="T22" fmla="*/ 97 w 395"/>
              <a:gd name="T23" fmla="*/ 149 h 396"/>
              <a:gd name="T24" fmla="*/ 167 w 395"/>
              <a:gd name="T25" fmla="*/ 218 h 396"/>
              <a:gd name="T26" fmla="*/ 16 w 395"/>
              <a:gd name="T27" fmla="*/ 368 h 396"/>
              <a:gd name="T28" fmla="*/ 16 w 395"/>
              <a:gd name="T29" fmla="*/ 18 h 396"/>
              <a:gd name="T30" fmla="*/ 378 w 395"/>
              <a:gd name="T31" fmla="*/ 18 h 396"/>
              <a:gd name="T32" fmla="*/ 378 w 395"/>
              <a:gd name="T33" fmla="*/ 380 h 396"/>
              <a:gd name="T34" fmla="*/ 121 w 395"/>
              <a:gd name="T35" fmla="*/ 149 h 396"/>
              <a:gd name="T36" fmla="*/ 180 w 395"/>
              <a:gd name="T37" fmla="*/ 90 h 396"/>
              <a:gd name="T38" fmla="*/ 193 w 395"/>
              <a:gd name="T39" fmla="*/ 102 h 396"/>
              <a:gd name="T40" fmla="*/ 133 w 395"/>
              <a:gd name="T41" fmla="*/ 162 h 396"/>
              <a:gd name="T42" fmla="*/ 121 w 395"/>
              <a:gd name="T43" fmla="*/ 149 h 396"/>
              <a:gd name="T44" fmla="*/ 205 w 395"/>
              <a:gd name="T45" fmla="*/ 114 h 396"/>
              <a:gd name="T46" fmla="*/ 282 w 395"/>
              <a:gd name="T47" fmla="*/ 191 h 396"/>
              <a:gd name="T48" fmla="*/ 223 w 395"/>
              <a:gd name="T49" fmla="*/ 251 h 396"/>
              <a:gd name="T50" fmla="*/ 145 w 395"/>
              <a:gd name="T51" fmla="*/ 173 h 396"/>
              <a:gd name="T52" fmla="*/ 205 w 395"/>
              <a:gd name="T53" fmla="*/ 114 h 396"/>
              <a:gd name="T54" fmla="*/ 306 w 395"/>
              <a:gd name="T55" fmla="*/ 216 h 396"/>
              <a:gd name="T56" fmla="*/ 247 w 395"/>
              <a:gd name="T57" fmla="*/ 275 h 396"/>
              <a:gd name="T58" fmla="*/ 235 w 395"/>
              <a:gd name="T59" fmla="*/ 262 h 396"/>
              <a:gd name="T60" fmla="*/ 295 w 395"/>
              <a:gd name="T61" fmla="*/ 203 h 396"/>
              <a:gd name="T62" fmla="*/ 306 w 395"/>
              <a:gd name="T63" fmla="*/ 21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5" h="396">
                <a:moveTo>
                  <a:pt x="0" y="0"/>
                </a:moveTo>
                <a:lnTo>
                  <a:pt x="0" y="396"/>
                </a:lnTo>
                <a:lnTo>
                  <a:pt x="395" y="396"/>
                </a:lnTo>
                <a:lnTo>
                  <a:pt x="395" y="0"/>
                </a:lnTo>
                <a:lnTo>
                  <a:pt x="0" y="0"/>
                </a:lnTo>
                <a:close/>
                <a:moveTo>
                  <a:pt x="378" y="380"/>
                </a:moveTo>
                <a:lnTo>
                  <a:pt x="28" y="380"/>
                </a:lnTo>
                <a:lnTo>
                  <a:pt x="178" y="230"/>
                </a:lnTo>
                <a:lnTo>
                  <a:pt x="247" y="299"/>
                </a:lnTo>
                <a:lnTo>
                  <a:pt x="330" y="216"/>
                </a:lnTo>
                <a:lnTo>
                  <a:pt x="180" y="66"/>
                </a:lnTo>
                <a:lnTo>
                  <a:pt x="97" y="149"/>
                </a:lnTo>
                <a:lnTo>
                  <a:pt x="167" y="218"/>
                </a:lnTo>
                <a:lnTo>
                  <a:pt x="16" y="368"/>
                </a:lnTo>
                <a:lnTo>
                  <a:pt x="16" y="18"/>
                </a:lnTo>
                <a:lnTo>
                  <a:pt x="378" y="18"/>
                </a:lnTo>
                <a:lnTo>
                  <a:pt x="378" y="380"/>
                </a:lnTo>
                <a:close/>
                <a:moveTo>
                  <a:pt x="121" y="149"/>
                </a:moveTo>
                <a:lnTo>
                  <a:pt x="180" y="90"/>
                </a:lnTo>
                <a:lnTo>
                  <a:pt x="193" y="102"/>
                </a:lnTo>
                <a:lnTo>
                  <a:pt x="133" y="162"/>
                </a:lnTo>
                <a:lnTo>
                  <a:pt x="121" y="149"/>
                </a:lnTo>
                <a:close/>
                <a:moveTo>
                  <a:pt x="205" y="114"/>
                </a:moveTo>
                <a:lnTo>
                  <a:pt x="282" y="191"/>
                </a:lnTo>
                <a:lnTo>
                  <a:pt x="223" y="251"/>
                </a:lnTo>
                <a:lnTo>
                  <a:pt x="145" y="173"/>
                </a:lnTo>
                <a:lnTo>
                  <a:pt x="205" y="114"/>
                </a:lnTo>
                <a:close/>
                <a:moveTo>
                  <a:pt x="306" y="216"/>
                </a:moveTo>
                <a:lnTo>
                  <a:pt x="247" y="275"/>
                </a:lnTo>
                <a:lnTo>
                  <a:pt x="235" y="262"/>
                </a:lnTo>
                <a:lnTo>
                  <a:pt x="295" y="203"/>
                </a:lnTo>
                <a:lnTo>
                  <a:pt x="306" y="2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accent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3DA6D44-BCAA-4387-8B57-EE9B4D25469F}"/>
              </a:ext>
            </a:extLst>
          </p:cNvPr>
          <p:cNvCxnSpPr/>
          <p:nvPr/>
        </p:nvCxnSpPr>
        <p:spPr>
          <a:xfrm>
            <a:off x="6526212" y="2556351"/>
            <a:ext cx="5221288" cy="0"/>
          </a:xfrm>
          <a:prstGeom prst="line">
            <a:avLst/>
          </a:prstGeom>
          <a:ln w="9525" cap="sq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pic>
        <p:nvPicPr>
          <p:cNvPr id="14346" name="Picture 10">
            <a:extLst>
              <a:ext uri="{FF2B5EF4-FFF2-40B4-BE49-F238E27FC236}">
                <a16:creationId xmlns:a16="http://schemas.microsoft.com/office/drawing/2014/main" id="{7C86BCD9-7A00-4D3A-9265-F29820821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39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pl-PL" dirty="0"/>
              <a:t>Odmienny pogląd: literatura, bogate orzecznictwo…aż trudno wymienić…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0393B0-2B53-4AE4-8B74-FEFB616FCBA8}"/>
              </a:ext>
            </a:extLst>
          </p:cNvPr>
          <p:cNvSpPr txBox="1"/>
          <p:nvPr/>
        </p:nvSpPr>
        <p:spPr>
          <a:xfrm>
            <a:off x="451202" y="5898990"/>
            <a:ext cx="6559198" cy="28733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pl-PL" sz="1400" b="1" dirty="0" err="1">
                <a:solidFill>
                  <a:schemeClr val="accent4"/>
                </a:solidFill>
              </a:rPr>
              <a:t>Czyli..</a:t>
            </a:r>
            <a:r>
              <a:rPr lang="pl-PL" sz="1400" b="1" i="1" dirty="0" err="1">
                <a:solidFill>
                  <a:schemeClr val="accent4"/>
                </a:solidFill>
              </a:rPr>
              <a:t>de</a:t>
            </a:r>
            <a:r>
              <a:rPr lang="pl-PL" sz="1400" b="1" i="1" dirty="0">
                <a:solidFill>
                  <a:schemeClr val="accent4"/>
                </a:solidFill>
              </a:rPr>
              <a:t> lege </a:t>
            </a:r>
            <a:r>
              <a:rPr lang="pl-PL" sz="1400" b="1" i="1" dirty="0" err="1">
                <a:solidFill>
                  <a:schemeClr val="accent4"/>
                </a:solidFill>
              </a:rPr>
              <a:t>ferenda</a:t>
            </a:r>
            <a:r>
              <a:rPr lang="pl-PL" sz="1400" b="1" dirty="0">
                <a:solidFill>
                  <a:schemeClr val="accent4"/>
                </a:solidFill>
              </a:rPr>
              <a:t>…tak jak np. w projekcie nowej ordynacji podatkowej…</a:t>
            </a: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52D5D2E6-D301-4AB7-9877-CE0F8953AFC8}"/>
              </a:ext>
            </a:extLst>
          </p:cNvPr>
          <p:cNvSpPr txBox="1">
            <a:spLocks/>
          </p:cNvSpPr>
          <p:nvPr/>
        </p:nvSpPr>
        <p:spPr>
          <a:xfrm>
            <a:off x="442913" y="1679123"/>
            <a:ext cx="6559198" cy="288147"/>
          </a:xfrm>
          <a:prstGeom prst="rect">
            <a:avLst/>
          </a:prstGeom>
          <a:solidFill>
            <a:schemeClr val="accent1"/>
          </a:solidFill>
        </p:spPr>
        <p:txBody>
          <a:bodyPr vert="horz" lIns="108000" tIns="36000" rIns="36000" bIns="3600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dirty="0">
                <a:solidFill>
                  <a:schemeClr val="bg1"/>
                </a:solidFill>
              </a:rPr>
              <a:t>Przykładowo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C3A9B6-194C-481C-8CB0-D4041136911B}"/>
              </a:ext>
            </a:extLst>
          </p:cNvPr>
          <p:cNvSpPr txBox="1"/>
          <p:nvPr/>
        </p:nvSpPr>
        <p:spPr>
          <a:xfrm>
            <a:off x="442913" y="2114550"/>
            <a:ext cx="3200295" cy="36385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txBody>
          <a:bodyPr wrap="square" lIns="108000" tIns="72000" rIns="108000" bIns="108000" rtlCol="0">
            <a:noAutofit/>
          </a:bodyPr>
          <a:lstStyle/>
          <a:p>
            <a:r>
              <a:rPr lang="pl-PL" sz="1200" b="1" dirty="0"/>
              <a:t>Wyrok NSA o sygn. I FSK 1168/15</a:t>
            </a:r>
          </a:p>
          <a:p>
            <a:endParaRPr lang="pl-PL" sz="1200" b="1" dirty="0"/>
          </a:p>
          <a:p>
            <a:endParaRPr lang="pl-PL" sz="1200" b="1" dirty="0"/>
          </a:p>
          <a:p>
            <a:endParaRPr lang="pl-PL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/>
              <a:t>Uchwała I GPS 1/11 nie może być w bezpośredni sposób odnoszona do podatku VAT i w tym zakresie sądy nie są nimi związane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dirty="0"/>
              <a:t>Definicja nadpłaty nie daje podstaw do uzależnienia uznania za  nadpłatę podatku VAT, którego ciężar ekonomiczny nie został przerzucony na kontrahentów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D27D3B-AB84-4AC0-B09F-A68A816349A0}"/>
              </a:ext>
            </a:extLst>
          </p:cNvPr>
          <p:cNvSpPr txBox="1"/>
          <p:nvPr/>
        </p:nvSpPr>
        <p:spPr>
          <a:xfrm>
            <a:off x="3801943" y="2114550"/>
            <a:ext cx="3200168" cy="363855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txBody>
          <a:bodyPr wrap="square" lIns="108000" tIns="72000" rIns="108000" bIns="108000" rtlCol="0">
            <a:noAutofit/>
          </a:bodyPr>
          <a:lstStyle/>
          <a:p>
            <a:r>
              <a:rPr lang="pl-PL" sz="1200" b="1" dirty="0"/>
              <a:t>Postanowienie TK z 29 listopada 2010, sygn. P 45/09</a:t>
            </a:r>
          </a:p>
          <a:p>
            <a:endParaRPr lang="pl-PL" sz="1200" b="1" dirty="0"/>
          </a:p>
          <a:p>
            <a:endParaRPr lang="pl-PL" sz="1200" b="1" dirty="0"/>
          </a:p>
          <a:p>
            <a:r>
              <a:rPr lang="pl-PL" sz="1200" i="1" dirty="0"/>
              <a:t>„Do parlamentu należy ewentualne wprowadzenie w ustawie, wzorem niektórych państw europejskich modelu nadpłaty przewidującego przesłankę poniesienia przez podatnika ciężaru ekonomicznego podatku jako warunku zwrotu nadpłaty podatku.”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B3E26D2-1E20-439A-9A85-E0D4277F8E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82" r="14599"/>
          <a:stretch/>
        </p:blipFill>
        <p:spPr>
          <a:xfrm>
            <a:off x="7445828" y="0"/>
            <a:ext cx="4746171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0FF7C6F-CB83-4C7D-B46B-0B8A353FF082}"/>
              </a:ext>
            </a:extLst>
          </p:cNvPr>
          <p:cNvSpPr/>
          <p:nvPr/>
        </p:nvSpPr>
        <p:spPr>
          <a:xfrm>
            <a:off x="7445828" y="0"/>
            <a:ext cx="4746625" cy="68580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pl-PL" sz="1600"/>
          </a:p>
        </p:txBody>
      </p:sp>
      <p:sp>
        <p:nvSpPr>
          <p:cNvPr id="28" name="Freeform 9">
            <a:extLst>
              <a:ext uri="{FF2B5EF4-FFF2-40B4-BE49-F238E27FC236}">
                <a16:creationId xmlns:a16="http://schemas.microsoft.com/office/drawing/2014/main" id="{CADB8589-CD6B-433F-9B47-57773A769E6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019425" y="5127738"/>
            <a:ext cx="519273" cy="520588"/>
          </a:xfrm>
          <a:custGeom>
            <a:avLst/>
            <a:gdLst>
              <a:gd name="T0" fmla="*/ 0 w 395"/>
              <a:gd name="T1" fmla="*/ 0 h 396"/>
              <a:gd name="T2" fmla="*/ 0 w 395"/>
              <a:gd name="T3" fmla="*/ 396 h 396"/>
              <a:gd name="T4" fmla="*/ 395 w 395"/>
              <a:gd name="T5" fmla="*/ 396 h 396"/>
              <a:gd name="T6" fmla="*/ 395 w 395"/>
              <a:gd name="T7" fmla="*/ 0 h 396"/>
              <a:gd name="T8" fmla="*/ 0 w 395"/>
              <a:gd name="T9" fmla="*/ 0 h 396"/>
              <a:gd name="T10" fmla="*/ 378 w 395"/>
              <a:gd name="T11" fmla="*/ 380 h 396"/>
              <a:gd name="T12" fmla="*/ 28 w 395"/>
              <a:gd name="T13" fmla="*/ 380 h 396"/>
              <a:gd name="T14" fmla="*/ 178 w 395"/>
              <a:gd name="T15" fmla="*/ 230 h 396"/>
              <a:gd name="T16" fmla="*/ 247 w 395"/>
              <a:gd name="T17" fmla="*/ 299 h 396"/>
              <a:gd name="T18" fmla="*/ 330 w 395"/>
              <a:gd name="T19" fmla="*/ 216 h 396"/>
              <a:gd name="T20" fmla="*/ 180 w 395"/>
              <a:gd name="T21" fmla="*/ 66 h 396"/>
              <a:gd name="T22" fmla="*/ 97 w 395"/>
              <a:gd name="T23" fmla="*/ 149 h 396"/>
              <a:gd name="T24" fmla="*/ 167 w 395"/>
              <a:gd name="T25" fmla="*/ 218 h 396"/>
              <a:gd name="T26" fmla="*/ 16 w 395"/>
              <a:gd name="T27" fmla="*/ 368 h 396"/>
              <a:gd name="T28" fmla="*/ 16 w 395"/>
              <a:gd name="T29" fmla="*/ 18 h 396"/>
              <a:gd name="T30" fmla="*/ 378 w 395"/>
              <a:gd name="T31" fmla="*/ 18 h 396"/>
              <a:gd name="T32" fmla="*/ 378 w 395"/>
              <a:gd name="T33" fmla="*/ 380 h 396"/>
              <a:gd name="T34" fmla="*/ 121 w 395"/>
              <a:gd name="T35" fmla="*/ 149 h 396"/>
              <a:gd name="T36" fmla="*/ 180 w 395"/>
              <a:gd name="T37" fmla="*/ 90 h 396"/>
              <a:gd name="T38" fmla="*/ 193 w 395"/>
              <a:gd name="T39" fmla="*/ 102 h 396"/>
              <a:gd name="T40" fmla="*/ 133 w 395"/>
              <a:gd name="T41" fmla="*/ 162 h 396"/>
              <a:gd name="T42" fmla="*/ 121 w 395"/>
              <a:gd name="T43" fmla="*/ 149 h 396"/>
              <a:gd name="T44" fmla="*/ 205 w 395"/>
              <a:gd name="T45" fmla="*/ 114 h 396"/>
              <a:gd name="T46" fmla="*/ 282 w 395"/>
              <a:gd name="T47" fmla="*/ 191 h 396"/>
              <a:gd name="T48" fmla="*/ 223 w 395"/>
              <a:gd name="T49" fmla="*/ 251 h 396"/>
              <a:gd name="T50" fmla="*/ 145 w 395"/>
              <a:gd name="T51" fmla="*/ 173 h 396"/>
              <a:gd name="T52" fmla="*/ 205 w 395"/>
              <a:gd name="T53" fmla="*/ 114 h 396"/>
              <a:gd name="T54" fmla="*/ 306 w 395"/>
              <a:gd name="T55" fmla="*/ 216 h 396"/>
              <a:gd name="T56" fmla="*/ 247 w 395"/>
              <a:gd name="T57" fmla="*/ 275 h 396"/>
              <a:gd name="T58" fmla="*/ 235 w 395"/>
              <a:gd name="T59" fmla="*/ 262 h 396"/>
              <a:gd name="T60" fmla="*/ 295 w 395"/>
              <a:gd name="T61" fmla="*/ 203 h 396"/>
              <a:gd name="T62" fmla="*/ 306 w 395"/>
              <a:gd name="T63" fmla="*/ 21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5" h="396">
                <a:moveTo>
                  <a:pt x="0" y="0"/>
                </a:moveTo>
                <a:lnTo>
                  <a:pt x="0" y="396"/>
                </a:lnTo>
                <a:lnTo>
                  <a:pt x="395" y="396"/>
                </a:lnTo>
                <a:lnTo>
                  <a:pt x="395" y="0"/>
                </a:lnTo>
                <a:lnTo>
                  <a:pt x="0" y="0"/>
                </a:lnTo>
                <a:close/>
                <a:moveTo>
                  <a:pt x="378" y="380"/>
                </a:moveTo>
                <a:lnTo>
                  <a:pt x="28" y="380"/>
                </a:lnTo>
                <a:lnTo>
                  <a:pt x="178" y="230"/>
                </a:lnTo>
                <a:lnTo>
                  <a:pt x="247" y="299"/>
                </a:lnTo>
                <a:lnTo>
                  <a:pt x="330" y="216"/>
                </a:lnTo>
                <a:lnTo>
                  <a:pt x="180" y="66"/>
                </a:lnTo>
                <a:lnTo>
                  <a:pt x="97" y="149"/>
                </a:lnTo>
                <a:lnTo>
                  <a:pt x="167" y="218"/>
                </a:lnTo>
                <a:lnTo>
                  <a:pt x="16" y="368"/>
                </a:lnTo>
                <a:lnTo>
                  <a:pt x="16" y="18"/>
                </a:lnTo>
                <a:lnTo>
                  <a:pt x="378" y="18"/>
                </a:lnTo>
                <a:lnTo>
                  <a:pt x="378" y="380"/>
                </a:lnTo>
                <a:close/>
                <a:moveTo>
                  <a:pt x="121" y="149"/>
                </a:moveTo>
                <a:lnTo>
                  <a:pt x="180" y="90"/>
                </a:lnTo>
                <a:lnTo>
                  <a:pt x="193" y="102"/>
                </a:lnTo>
                <a:lnTo>
                  <a:pt x="133" y="162"/>
                </a:lnTo>
                <a:lnTo>
                  <a:pt x="121" y="149"/>
                </a:lnTo>
                <a:close/>
                <a:moveTo>
                  <a:pt x="205" y="114"/>
                </a:moveTo>
                <a:lnTo>
                  <a:pt x="282" y="191"/>
                </a:lnTo>
                <a:lnTo>
                  <a:pt x="223" y="251"/>
                </a:lnTo>
                <a:lnTo>
                  <a:pt x="145" y="173"/>
                </a:lnTo>
                <a:lnTo>
                  <a:pt x="205" y="114"/>
                </a:lnTo>
                <a:close/>
                <a:moveTo>
                  <a:pt x="306" y="216"/>
                </a:moveTo>
                <a:lnTo>
                  <a:pt x="247" y="275"/>
                </a:lnTo>
                <a:lnTo>
                  <a:pt x="235" y="262"/>
                </a:lnTo>
                <a:lnTo>
                  <a:pt x="295" y="203"/>
                </a:lnTo>
                <a:lnTo>
                  <a:pt x="306" y="21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accent1"/>
              </a:solidFill>
            </a:endParaRPr>
          </a:p>
        </p:txBody>
      </p:sp>
      <p:sp>
        <p:nvSpPr>
          <p:cNvPr id="34" name="Freeform 20">
            <a:extLst>
              <a:ext uri="{FF2B5EF4-FFF2-40B4-BE49-F238E27FC236}">
                <a16:creationId xmlns:a16="http://schemas.microsoft.com/office/drawing/2014/main" id="{74E9B523-2976-4A03-8DA3-DF32D39C18B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78488" y="5127626"/>
            <a:ext cx="519113" cy="520700"/>
          </a:xfrm>
          <a:custGeom>
            <a:avLst/>
            <a:gdLst>
              <a:gd name="T0" fmla="*/ 0 w 346"/>
              <a:gd name="T1" fmla="*/ 0 h 346"/>
              <a:gd name="T2" fmla="*/ 0 w 346"/>
              <a:gd name="T3" fmla="*/ 346 h 346"/>
              <a:gd name="T4" fmla="*/ 346 w 346"/>
              <a:gd name="T5" fmla="*/ 346 h 346"/>
              <a:gd name="T6" fmla="*/ 346 w 346"/>
              <a:gd name="T7" fmla="*/ 0 h 346"/>
              <a:gd name="T8" fmla="*/ 0 w 346"/>
              <a:gd name="T9" fmla="*/ 0 h 346"/>
              <a:gd name="T10" fmla="*/ 332 w 346"/>
              <a:gd name="T11" fmla="*/ 331 h 346"/>
              <a:gd name="T12" fmla="*/ 15 w 346"/>
              <a:gd name="T13" fmla="*/ 331 h 346"/>
              <a:gd name="T14" fmla="*/ 15 w 346"/>
              <a:gd name="T15" fmla="*/ 15 h 346"/>
              <a:gd name="T16" fmla="*/ 332 w 346"/>
              <a:gd name="T17" fmla="*/ 15 h 346"/>
              <a:gd name="T18" fmla="*/ 332 w 346"/>
              <a:gd name="T19" fmla="*/ 331 h 346"/>
              <a:gd name="T20" fmla="*/ 80 w 346"/>
              <a:gd name="T21" fmla="*/ 145 h 346"/>
              <a:gd name="T22" fmla="*/ 32 w 346"/>
              <a:gd name="T23" fmla="*/ 239 h 346"/>
              <a:gd name="T24" fmla="*/ 127 w 346"/>
              <a:gd name="T25" fmla="*/ 239 h 346"/>
              <a:gd name="T26" fmla="*/ 80 w 346"/>
              <a:gd name="T27" fmla="*/ 145 h 346"/>
              <a:gd name="T28" fmla="*/ 80 w 346"/>
              <a:gd name="T29" fmla="*/ 178 h 346"/>
              <a:gd name="T30" fmla="*/ 103 w 346"/>
              <a:gd name="T31" fmla="*/ 224 h 346"/>
              <a:gd name="T32" fmla="*/ 56 w 346"/>
              <a:gd name="T33" fmla="*/ 224 h 346"/>
              <a:gd name="T34" fmla="*/ 80 w 346"/>
              <a:gd name="T35" fmla="*/ 178 h 346"/>
              <a:gd name="T36" fmla="*/ 219 w 346"/>
              <a:gd name="T37" fmla="*/ 195 h 346"/>
              <a:gd name="T38" fmla="*/ 315 w 346"/>
              <a:gd name="T39" fmla="*/ 195 h 346"/>
              <a:gd name="T40" fmla="*/ 267 w 346"/>
              <a:gd name="T41" fmla="*/ 101 h 346"/>
              <a:gd name="T42" fmla="*/ 219 w 346"/>
              <a:gd name="T43" fmla="*/ 195 h 346"/>
              <a:gd name="T44" fmla="*/ 243 w 346"/>
              <a:gd name="T45" fmla="*/ 180 h 346"/>
              <a:gd name="T46" fmla="*/ 267 w 346"/>
              <a:gd name="T47" fmla="*/ 133 h 346"/>
              <a:gd name="T48" fmla="*/ 291 w 346"/>
              <a:gd name="T49" fmla="*/ 180 h 346"/>
              <a:gd name="T50" fmla="*/ 243 w 346"/>
              <a:gd name="T51" fmla="*/ 180 h 346"/>
              <a:gd name="T52" fmla="*/ 83 w 346"/>
              <a:gd name="T53" fmla="*/ 104 h 346"/>
              <a:gd name="T54" fmla="*/ 136 w 346"/>
              <a:gd name="T55" fmla="*/ 95 h 346"/>
              <a:gd name="T56" fmla="*/ 164 w 346"/>
              <a:gd name="T57" fmla="*/ 119 h 346"/>
              <a:gd name="T58" fmla="*/ 164 w 346"/>
              <a:gd name="T59" fmla="*/ 295 h 346"/>
              <a:gd name="T60" fmla="*/ 120 w 346"/>
              <a:gd name="T61" fmla="*/ 295 h 346"/>
              <a:gd name="T62" fmla="*/ 120 w 346"/>
              <a:gd name="T63" fmla="*/ 310 h 346"/>
              <a:gd name="T64" fmla="*/ 227 w 346"/>
              <a:gd name="T65" fmla="*/ 310 h 346"/>
              <a:gd name="T66" fmla="*/ 227 w 346"/>
              <a:gd name="T67" fmla="*/ 295 h 346"/>
              <a:gd name="T68" fmla="*/ 179 w 346"/>
              <a:gd name="T69" fmla="*/ 295 h 346"/>
              <a:gd name="T70" fmla="*/ 179 w 346"/>
              <a:gd name="T71" fmla="*/ 119 h 346"/>
              <a:gd name="T72" fmla="*/ 210 w 346"/>
              <a:gd name="T73" fmla="*/ 81 h 346"/>
              <a:gd name="T74" fmla="*/ 210 w 346"/>
              <a:gd name="T75" fmla="*/ 81 h 346"/>
              <a:gd name="T76" fmla="*/ 260 w 346"/>
              <a:gd name="T77" fmla="*/ 71 h 346"/>
              <a:gd name="T78" fmla="*/ 260 w 346"/>
              <a:gd name="T79" fmla="*/ 81 h 346"/>
              <a:gd name="T80" fmla="*/ 275 w 346"/>
              <a:gd name="T81" fmla="*/ 81 h 346"/>
              <a:gd name="T82" fmla="*/ 275 w 346"/>
              <a:gd name="T83" fmla="*/ 54 h 346"/>
              <a:gd name="T84" fmla="*/ 207 w 346"/>
              <a:gd name="T85" fmla="*/ 66 h 346"/>
              <a:gd name="T86" fmla="*/ 172 w 346"/>
              <a:gd name="T87" fmla="*/ 43 h 346"/>
              <a:gd name="T88" fmla="*/ 133 w 346"/>
              <a:gd name="T89" fmla="*/ 80 h 346"/>
              <a:gd name="T90" fmla="*/ 68 w 346"/>
              <a:gd name="T91" fmla="*/ 92 h 346"/>
              <a:gd name="T92" fmla="*/ 68 w 346"/>
              <a:gd name="T93" fmla="*/ 121 h 346"/>
              <a:gd name="T94" fmla="*/ 83 w 346"/>
              <a:gd name="T95" fmla="*/ 121 h 346"/>
              <a:gd name="T96" fmla="*/ 83 w 346"/>
              <a:gd name="T97" fmla="*/ 104 h 346"/>
              <a:gd name="T98" fmla="*/ 172 w 346"/>
              <a:gd name="T99" fmla="*/ 58 h 346"/>
              <a:gd name="T100" fmla="*/ 195 w 346"/>
              <a:gd name="T101" fmla="*/ 81 h 346"/>
              <a:gd name="T102" fmla="*/ 172 w 346"/>
              <a:gd name="T103" fmla="*/ 105 h 346"/>
              <a:gd name="T104" fmla="*/ 148 w 346"/>
              <a:gd name="T105" fmla="*/ 81 h 346"/>
              <a:gd name="T106" fmla="*/ 172 w 346"/>
              <a:gd name="T107" fmla="*/ 58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6" h="346">
                <a:moveTo>
                  <a:pt x="0" y="0"/>
                </a:moveTo>
                <a:cubicBezTo>
                  <a:pt x="0" y="346"/>
                  <a:pt x="0" y="346"/>
                  <a:pt x="0" y="346"/>
                </a:cubicBezTo>
                <a:cubicBezTo>
                  <a:pt x="346" y="346"/>
                  <a:pt x="346" y="346"/>
                  <a:pt x="346" y="346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  <a:moveTo>
                  <a:pt x="332" y="331"/>
                </a:moveTo>
                <a:cubicBezTo>
                  <a:pt x="15" y="331"/>
                  <a:pt x="15" y="331"/>
                  <a:pt x="15" y="331"/>
                </a:cubicBezTo>
                <a:cubicBezTo>
                  <a:pt x="15" y="15"/>
                  <a:pt x="15" y="15"/>
                  <a:pt x="15" y="15"/>
                </a:cubicBezTo>
                <a:cubicBezTo>
                  <a:pt x="332" y="15"/>
                  <a:pt x="332" y="15"/>
                  <a:pt x="332" y="15"/>
                </a:cubicBezTo>
                <a:lnTo>
                  <a:pt x="332" y="331"/>
                </a:lnTo>
                <a:close/>
                <a:moveTo>
                  <a:pt x="80" y="145"/>
                </a:moveTo>
                <a:cubicBezTo>
                  <a:pt x="32" y="239"/>
                  <a:pt x="32" y="239"/>
                  <a:pt x="32" y="239"/>
                </a:cubicBezTo>
                <a:cubicBezTo>
                  <a:pt x="127" y="239"/>
                  <a:pt x="127" y="239"/>
                  <a:pt x="127" y="239"/>
                </a:cubicBezTo>
                <a:lnTo>
                  <a:pt x="80" y="145"/>
                </a:lnTo>
                <a:close/>
                <a:moveTo>
                  <a:pt x="80" y="178"/>
                </a:moveTo>
                <a:cubicBezTo>
                  <a:pt x="103" y="224"/>
                  <a:pt x="103" y="224"/>
                  <a:pt x="103" y="224"/>
                </a:cubicBezTo>
                <a:cubicBezTo>
                  <a:pt x="56" y="224"/>
                  <a:pt x="56" y="224"/>
                  <a:pt x="56" y="224"/>
                </a:cubicBezTo>
                <a:lnTo>
                  <a:pt x="80" y="178"/>
                </a:lnTo>
                <a:close/>
                <a:moveTo>
                  <a:pt x="219" y="195"/>
                </a:moveTo>
                <a:cubicBezTo>
                  <a:pt x="315" y="195"/>
                  <a:pt x="315" y="195"/>
                  <a:pt x="315" y="195"/>
                </a:cubicBezTo>
                <a:cubicBezTo>
                  <a:pt x="267" y="101"/>
                  <a:pt x="267" y="101"/>
                  <a:pt x="267" y="101"/>
                </a:cubicBezTo>
                <a:lnTo>
                  <a:pt x="219" y="195"/>
                </a:lnTo>
                <a:close/>
                <a:moveTo>
                  <a:pt x="243" y="180"/>
                </a:moveTo>
                <a:cubicBezTo>
                  <a:pt x="267" y="133"/>
                  <a:pt x="267" y="133"/>
                  <a:pt x="267" y="133"/>
                </a:cubicBezTo>
                <a:cubicBezTo>
                  <a:pt x="291" y="180"/>
                  <a:pt x="291" y="180"/>
                  <a:pt x="291" y="180"/>
                </a:cubicBezTo>
                <a:lnTo>
                  <a:pt x="243" y="180"/>
                </a:lnTo>
                <a:close/>
                <a:moveTo>
                  <a:pt x="83" y="104"/>
                </a:moveTo>
                <a:cubicBezTo>
                  <a:pt x="136" y="95"/>
                  <a:pt x="136" y="95"/>
                  <a:pt x="136" y="95"/>
                </a:cubicBezTo>
                <a:cubicBezTo>
                  <a:pt x="140" y="107"/>
                  <a:pt x="151" y="116"/>
                  <a:pt x="164" y="119"/>
                </a:cubicBezTo>
                <a:cubicBezTo>
                  <a:pt x="164" y="295"/>
                  <a:pt x="164" y="295"/>
                  <a:pt x="164" y="295"/>
                </a:cubicBezTo>
                <a:cubicBezTo>
                  <a:pt x="120" y="295"/>
                  <a:pt x="120" y="295"/>
                  <a:pt x="120" y="295"/>
                </a:cubicBezTo>
                <a:cubicBezTo>
                  <a:pt x="120" y="310"/>
                  <a:pt x="120" y="310"/>
                  <a:pt x="120" y="310"/>
                </a:cubicBezTo>
                <a:cubicBezTo>
                  <a:pt x="227" y="310"/>
                  <a:pt x="227" y="310"/>
                  <a:pt x="227" y="310"/>
                </a:cubicBezTo>
                <a:cubicBezTo>
                  <a:pt x="227" y="295"/>
                  <a:pt x="227" y="295"/>
                  <a:pt x="227" y="295"/>
                </a:cubicBezTo>
                <a:cubicBezTo>
                  <a:pt x="179" y="295"/>
                  <a:pt x="179" y="295"/>
                  <a:pt x="179" y="295"/>
                </a:cubicBezTo>
                <a:cubicBezTo>
                  <a:pt x="179" y="119"/>
                  <a:pt x="179" y="119"/>
                  <a:pt x="179" y="119"/>
                </a:cubicBezTo>
                <a:cubicBezTo>
                  <a:pt x="197" y="115"/>
                  <a:pt x="210" y="100"/>
                  <a:pt x="210" y="81"/>
                </a:cubicBezTo>
                <a:cubicBezTo>
                  <a:pt x="210" y="81"/>
                  <a:pt x="210" y="81"/>
                  <a:pt x="210" y="81"/>
                </a:cubicBezTo>
                <a:cubicBezTo>
                  <a:pt x="260" y="71"/>
                  <a:pt x="260" y="71"/>
                  <a:pt x="260" y="71"/>
                </a:cubicBezTo>
                <a:cubicBezTo>
                  <a:pt x="260" y="81"/>
                  <a:pt x="260" y="81"/>
                  <a:pt x="260" y="81"/>
                </a:cubicBezTo>
                <a:cubicBezTo>
                  <a:pt x="275" y="81"/>
                  <a:pt x="275" y="81"/>
                  <a:pt x="275" y="81"/>
                </a:cubicBezTo>
                <a:cubicBezTo>
                  <a:pt x="275" y="54"/>
                  <a:pt x="275" y="54"/>
                  <a:pt x="275" y="54"/>
                </a:cubicBezTo>
                <a:cubicBezTo>
                  <a:pt x="207" y="66"/>
                  <a:pt x="207" y="66"/>
                  <a:pt x="207" y="66"/>
                </a:cubicBezTo>
                <a:cubicBezTo>
                  <a:pt x="201" y="52"/>
                  <a:pt x="187" y="43"/>
                  <a:pt x="172" y="43"/>
                </a:cubicBezTo>
                <a:cubicBezTo>
                  <a:pt x="151" y="43"/>
                  <a:pt x="134" y="59"/>
                  <a:pt x="133" y="80"/>
                </a:cubicBezTo>
                <a:cubicBezTo>
                  <a:pt x="68" y="92"/>
                  <a:pt x="68" y="92"/>
                  <a:pt x="68" y="92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83" y="121"/>
                  <a:pt x="83" y="121"/>
                  <a:pt x="83" y="121"/>
                </a:cubicBezTo>
                <a:lnTo>
                  <a:pt x="83" y="104"/>
                </a:lnTo>
                <a:close/>
                <a:moveTo>
                  <a:pt x="172" y="58"/>
                </a:moveTo>
                <a:cubicBezTo>
                  <a:pt x="185" y="58"/>
                  <a:pt x="195" y="68"/>
                  <a:pt x="195" y="81"/>
                </a:cubicBezTo>
                <a:cubicBezTo>
                  <a:pt x="195" y="94"/>
                  <a:pt x="185" y="105"/>
                  <a:pt x="172" y="105"/>
                </a:cubicBezTo>
                <a:cubicBezTo>
                  <a:pt x="159" y="105"/>
                  <a:pt x="148" y="94"/>
                  <a:pt x="148" y="81"/>
                </a:cubicBezTo>
                <a:cubicBezTo>
                  <a:pt x="148" y="68"/>
                  <a:pt x="159" y="58"/>
                  <a:pt x="172" y="5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accent1"/>
              </a:solidFill>
            </a:endParaRPr>
          </a:p>
        </p:txBody>
      </p:sp>
      <p:pic>
        <p:nvPicPr>
          <p:cNvPr id="16397" name="Picture 13">
            <a:extLst>
              <a:ext uri="{FF2B5EF4-FFF2-40B4-BE49-F238E27FC236}">
                <a16:creationId xmlns:a16="http://schemas.microsoft.com/office/drawing/2014/main" id="{49A85D3D-68A5-4A99-A2DF-4D41F34FC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72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D1907F1-5121-4CF9-9B1F-D7E03C1C38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996" t="775" r="10415" b="13394"/>
          <a:stretch/>
        </p:blipFill>
        <p:spPr>
          <a:xfrm>
            <a:off x="7445374" y="0"/>
            <a:ext cx="4746626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4B48553-46B9-4BAE-AC06-0FAA53656555}"/>
              </a:ext>
            </a:extLst>
          </p:cNvPr>
          <p:cNvSpPr/>
          <p:nvPr/>
        </p:nvSpPr>
        <p:spPr>
          <a:xfrm>
            <a:off x="7445828" y="0"/>
            <a:ext cx="4746625" cy="68580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pl-PL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6B2D2C-6984-4A6F-9434-20E898CF6EA7}"/>
              </a:ext>
            </a:extLst>
          </p:cNvPr>
          <p:cNvSpPr txBox="1"/>
          <p:nvPr/>
        </p:nvSpPr>
        <p:spPr>
          <a:xfrm>
            <a:off x="442913" y="2114550"/>
            <a:ext cx="6559198" cy="363716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txBody>
          <a:bodyPr wrap="square" lIns="108000" tIns="72000" rIns="108000" bIns="108000" rtlCol="0">
            <a:noAutofit/>
          </a:bodyPr>
          <a:lstStyle/>
          <a:p>
            <a:r>
              <a:rPr lang="pl-PL" sz="1200" b="1" dirty="0"/>
              <a:t>Wyrok NSA o sygn. I GSK 37/17</a:t>
            </a:r>
          </a:p>
          <a:p>
            <a:endParaRPr lang="pl-PL" sz="1200" b="1" dirty="0"/>
          </a:p>
          <a:p>
            <a:endParaRPr lang="pl-PL" sz="1200" b="1" dirty="0"/>
          </a:p>
          <a:p>
            <a:endParaRPr lang="pl-PL" sz="1200" b="1" dirty="0"/>
          </a:p>
          <a:p>
            <a:r>
              <a:rPr lang="pl-PL" sz="1200" dirty="0"/>
              <a:t>„Jak trafnie wskazał autor skargi kasacyjnej, w przepisach Ordynacji podatkowej brak jest przepisów, które uzależniałyby możliwość stwierdzenia nadpłaty podatku i jej zwrotu od tego, czy podatnik został zubożony wskutek uiszczenia podatku. Z art. 72 § pkt 1 </a:t>
            </a:r>
            <a:r>
              <a:rPr lang="pl-PL" sz="1200" dirty="0" err="1"/>
              <a:t>O.p</a:t>
            </a:r>
            <a:r>
              <a:rPr lang="pl-PL" sz="1200" dirty="0"/>
              <a:t>. wynika, że do nadpłaty podatku dochodzi wskutek zapłaty podatku nienależnego lub w wysokości wyższej niż należna.</a:t>
            </a:r>
          </a:p>
          <a:p>
            <a:endParaRPr lang="pl-PL" sz="1200" dirty="0"/>
          </a:p>
          <a:p>
            <a:r>
              <a:rPr lang="pl-PL" sz="1200" dirty="0"/>
              <a:t>Ordynacja podatkowa nie formułuje w tym zakresie żadnych dodatkowych warunków.”</a:t>
            </a:r>
          </a:p>
        </p:txBody>
      </p:sp>
      <p:sp>
        <p:nvSpPr>
          <p:cNvPr id="297" name="Google Shape;297;p2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Wątpliwości także na gruncie podatku akcyzowego…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07D7DE8B-E961-4462-AF2B-6ACD841EBF75}"/>
              </a:ext>
            </a:extLst>
          </p:cNvPr>
          <p:cNvSpPr txBox="1">
            <a:spLocks/>
          </p:cNvSpPr>
          <p:nvPr/>
        </p:nvSpPr>
        <p:spPr>
          <a:xfrm>
            <a:off x="442913" y="1679123"/>
            <a:ext cx="6559198" cy="288147"/>
          </a:xfrm>
          <a:prstGeom prst="rect">
            <a:avLst/>
          </a:prstGeom>
          <a:solidFill>
            <a:schemeClr val="accent1"/>
          </a:solidFill>
        </p:spPr>
        <p:txBody>
          <a:bodyPr vert="horz" lIns="108000" tIns="36000" rIns="36000" bIns="3600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19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-18288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dirty="0">
                <a:solidFill>
                  <a:schemeClr val="bg1"/>
                </a:solidFill>
              </a:rPr>
              <a:t>Przykładowo</a:t>
            </a:r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AABB8346-91EA-4ACD-A7FE-8E56438BD78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78328" y="5127738"/>
            <a:ext cx="519273" cy="520588"/>
          </a:xfrm>
          <a:custGeom>
            <a:avLst/>
            <a:gdLst>
              <a:gd name="T0" fmla="*/ 0 w 395"/>
              <a:gd name="T1" fmla="*/ 0 h 396"/>
              <a:gd name="T2" fmla="*/ 0 w 395"/>
              <a:gd name="T3" fmla="*/ 396 h 396"/>
              <a:gd name="T4" fmla="*/ 395 w 395"/>
              <a:gd name="T5" fmla="*/ 396 h 396"/>
              <a:gd name="T6" fmla="*/ 395 w 395"/>
              <a:gd name="T7" fmla="*/ 0 h 396"/>
              <a:gd name="T8" fmla="*/ 0 w 395"/>
              <a:gd name="T9" fmla="*/ 0 h 396"/>
              <a:gd name="T10" fmla="*/ 378 w 395"/>
              <a:gd name="T11" fmla="*/ 380 h 396"/>
              <a:gd name="T12" fmla="*/ 28 w 395"/>
              <a:gd name="T13" fmla="*/ 380 h 396"/>
              <a:gd name="T14" fmla="*/ 178 w 395"/>
              <a:gd name="T15" fmla="*/ 230 h 396"/>
              <a:gd name="T16" fmla="*/ 247 w 395"/>
              <a:gd name="T17" fmla="*/ 299 h 396"/>
              <a:gd name="T18" fmla="*/ 330 w 395"/>
              <a:gd name="T19" fmla="*/ 216 h 396"/>
              <a:gd name="T20" fmla="*/ 180 w 395"/>
              <a:gd name="T21" fmla="*/ 66 h 396"/>
              <a:gd name="T22" fmla="*/ 97 w 395"/>
              <a:gd name="T23" fmla="*/ 149 h 396"/>
              <a:gd name="T24" fmla="*/ 167 w 395"/>
              <a:gd name="T25" fmla="*/ 218 h 396"/>
              <a:gd name="T26" fmla="*/ 16 w 395"/>
              <a:gd name="T27" fmla="*/ 368 h 396"/>
              <a:gd name="T28" fmla="*/ 16 w 395"/>
              <a:gd name="T29" fmla="*/ 18 h 396"/>
              <a:gd name="T30" fmla="*/ 378 w 395"/>
              <a:gd name="T31" fmla="*/ 18 h 396"/>
              <a:gd name="T32" fmla="*/ 378 w 395"/>
              <a:gd name="T33" fmla="*/ 380 h 396"/>
              <a:gd name="T34" fmla="*/ 121 w 395"/>
              <a:gd name="T35" fmla="*/ 149 h 396"/>
              <a:gd name="T36" fmla="*/ 180 w 395"/>
              <a:gd name="T37" fmla="*/ 90 h 396"/>
              <a:gd name="T38" fmla="*/ 193 w 395"/>
              <a:gd name="T39" fmla="*/ 102 h 396"/>
              <a:gd name="T40" fmla="*/ 133 w 395"/>
              <a:gd name="T41" fmla="*/ 162 h 396"/>
              <a:gd name="T42" fmla="*/ 121 w 395"/>
              <a:gd name="T43" fmla="*/ 149 h 396"/>
              <a:gd name="T44" fmla="*/ 205 w 395"/>
              <a:gd name="T45" fmla="*/ 114 h 396"/>
              <a:gd name="T46" fmla="*/ 282 w 395"/>
              <a:gd name="T47" fmla="*/ 191 h 396"/>
              <a:gd name="T48" fmla="*/ 223 w 395"/>
              <a:gd name="T49" fmla="*/ 251 h 396"/>
              <a:gd name="T50" fmla="*/ 145 w 395"/>
              <a:gd name="T51" fmla="*/ 173 h 396"/>
              <a:gd name="T52" fmla="*/ 205 w 395"/>
              <a:gd name="T53" fmla="*/ 114 h 396"/>
              <a:gd name="T54" fmla="*/ 306 w 395"/>
              <a:gd name="T55" fmla="*/ 216 h 396"/>
              <a:gd name="T56" fmla="*/ 247 w 395"/>
              <a:gd name="T57" fmla="*/ 275 h 396"/>
              <a:gd name="T58" fmla="*/ 235 w 395"/>
              <a:gd name="T59" fmla="*/ 262 h 396"/>
              <a:gd name="T60" fmla="*/ 295 w 395"/>
              <a:gd name="T61" fmla="*/ 203 h 396"/>
              <a:gd name="T62" fmla="*/ 306 w 395"/>
              <a:gd name="T63" fmla="*/ 21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5" h="396">
                <a:moveTo>
                  <a:pt x="0" y="0"/>
                </a:moveTo>
                <a:lnTo>
                  <a:pt x="0" y="396"/>
                </a:lnTo>
                <a:lnTo>
                  <a:pt x="395" y="396"/>
                </a:lnTo>
                <a:lnTo>
                  <a:pt x="395" y="0"/>
                </a:lnTo>
                <a:lnTo>
                  <a:pt x="0" y="0"/>
                </a:lnTo>
                <a:close/>
                <a:moveTo>
                  <a:pt x="378" y="380"/>
                </a:moveTo>
                <a:lnTo>
                  <a:pt x="28" y="380"/>
                </a:lnTo>
                <a:lnTo>
                  <a:pt x="178" y="230"/>
                </a:lnTo>
                <a:lnTo>
                  <a:pt x="247" y="299"/>
                </a:lnTo>
                <a:lnTo>
                  <a:pt x="330" y="216"/>
                </a:lnTo>
                <a:lnTo>
                  <a:pt x="180" y="66"/>
                </a:lnTo>
                <a:lnTo>
                  <a:pt x="97" y="149"/>
                </a:lnTo>
                <a:lnTo>
                  <a:pt x="167" y="218"/>
                </a:lnTo>
                <a:lnTo>
                  <a:pt x="16" y="368"/>
                </a:lnTo>
                <a:lnTo>
                  <a:pt x="16" y="18"/>
                </a:lnTo>
                <a:lnTo>
                  <a:pt x="378" y="18"/>
                </a:lnTo>
                <a:lnTo>
                  <a:pt x="378" y="380"/>
                </a:lnTo>
                <a:close/>
                <a:moveTo>
                  <a:pt x="121" y="149"/>
                </a:moveTo>
                <a:lnTo>
                  <a:pt x="180" y="90"/>
                </a:lnTo>
                <a:lnTo>
                  <a:pt x="193" y="102"/>
                </a:lnTo>
                <a:lnTo>
                  <a:pt x="133" y="162"/>
                </a:lnTo>
                <a:lnTo>
                  <a:pt x="121" y="149"/>
                </a:lnTo>
                <a:close/>
                <a:moveTo>
                  <a:pt x="205" y="114"/>
                </a:moveTo>
                <a:lnTo>
                  <a:pt x="282" y="191"/>
                </a:lnTo>
                <a:lnTo>
                  <a:pt x="223" y="251"/>
                </a:lnTo>
                <a:lnTo>
                  <a:pt x="145" y="173"/>
                </a:lnTo>
                <a:lnTo>
                  <a:pt x="205" y="114"/>
                </a:lnTo>
                <a:close/>
                <a:moveTo>
                  <a:pt x="306" y="216"/>
                </a:moveTo>
                <a:lnTo>
                  <a:pt x="247" y="275"/>
                </a:lnTo>
                <a:lnTo>
                  <a:pt x="235" y="262"/>
                </a:lnTo>
                <a:lnTo>
                  <a:pt x="295" y="203"/>
                </a:lnTo>
                <a:lnTo>
                  <a:pt x="306" y="21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accent1"/>
              </a:solidFill>
            </a:endParaRPr>
          </a:p>
        </p:txBody>
      </p:sp>
      <p:pic>
        <p:nvPicPr>
          <p:cNvPr id="18444" name="Picture 12">
            <a:extLst>
              <a:ext uri="{FF2B5EF4-FFF2-40B4-BE49-F238E27FC236}">
                <a16:creationId xmlns:a16="http://schemas.microsoft.com/office/drawing/2014/main" id="{B3581CA4-1D0C-4920-8846-9CB935DA9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1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489CFD-1263-46D0-8B56-05C309A34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53" r="6123"/>
          <a:stretch/>
        </p:blipFill>
        <p:spPr>
          <a:xfrm>
            <a:off x="7445827" y="0"/>
            <a:ext cx="4746625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525924B-7FAF-4E58-80B1-E37C094C3632}"/>
              </a:ext>
            </a:extLst>
          </p:cNvPr>
          <p:cNvSpPr/>
          <p:nvPr/>
        </p:nvSpPr>
        <p:spPr>
          <a:xfrm>
            <a:off x="7445828" y="0"/>
            <a:ext cx="4746625" cy="68580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pl-PL" sz="1600"/>
          </a:p>
        </p:txBody>
      </p:sp>
      <p:sp>
        <p:nvSpPr>
          <p:cNvPr id="297" name="Google Shape;297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pl-PL" dirty="0"/>
              <a:t>Konkluzja referenta</a:t>
            </a:r>
          </a:p>
        </p:txBody>
      </p:sp>
      <p:sp>
        <p:nvSpPr>
          <p:cNvPr id="342" name="Google Shape;342;p28"/>
          <p:cNvSpPr txBox="1"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mtClean="0"/>
              <a:t>8</a:t>
            </a:fld>
            <a:endParaRPr lang="pl-PL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A1744E-5EF7-464E-91CD-BB9F52386C41}"/>
              </a:ext>
            </a:extLst>
          </p:cNvPr>
          <p:cNvSpPr/>
          <p:nvPr/>
        </p:nvSpPr>
        <p:spPr>
          <a:xfrm>
            <a:off x="442914" y="1679123"/>
            <a:ext cx="6559198" cy="10338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pl-PL" sz="1400" b="1" dirty="0"/>
              <a:t>Nie ma podstaw w obecnym stanie prawnym do  uzależniania zwrotu nadpłaty od uszczerbku / zubożenia po stronie podatnika</a:t>
            </a:r>
            <a:r>
              <a:rPr lang="pl-PL" sz="1400" dirty="0"/>
              <a:t>; przyjęcie odmiennego poglądu, poza spowodowaniem pobrania podatku w innej wysokości niż wynika z ustawy rodziłoby też problemy praktyczne.</a:t>
            </a:r>
          </a:p>
          <a:p>
            <a:endParaRPr lang="pl-PL" sz="1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1CD5A3-1DA8-49A8-86EE-C101C7F78762}"/>
              </a:ext>
            </a:extLst>
          </p:cNvPr>
          <p:cNvGrpSpPr/>
          <p:nvPr/>
        </p:nvGrpSpPr>
        <p:grpSpPr>
          <a:xfrm>
            <a:off x="442913" y="2760347"/>
            <a:ext cx="6559199" cy="445863"/>
            <a:chOff x="442913" y="2712973"/>
            <a:chExt cx="6559199" cy="44586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4FDD2E-0045-4924-8673-64819543827F}"/>
                </a:ext>
              </a:extLst>
            </p:cNvPr>
            <p:cNvSpPr/>
            <p:nvPr/>
          </p:nvSpPr>
          <p:spPr>
            <a:xfrm>
              <a:off x="657462" y="2712973"/>
              <a:ext cx="6344650" cy="445863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pl-PL" sz="1400" dirty="0"/>
                <a:t>Jak spełnić  warunki wykazania bezpodstawnego wzbogacenia po stronie podatnika wynikające z orzecznictwa TSUE? Nowa procedura?</a:t>
              </a: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32BEC8B9-5C60-464F-8165-6A3FA4C034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2913" y="2833499"/>
              <a:ext cx="128587" cy="204811"/>
            </a:xfrm>
            <a:custGeom>
              <a:avLst/>
              <a:gdLst>
                <a:gd name="T0" fmla="*/ 34 w 128"/>
                <a:gd name="T1" fmla="*/ 197 h 204"/>
                <a:gd name="T2" fmla="*/ 128 w 128"/>
                <a:gd name="T3" fmla="*/ 102 h 204"/>
                <a:gd name="T4" fmla="*/ 34 w 128"/>
                <a:gd name="T5" fmla="*/ 8 h 204"/>
                <a:gd name="T6" fmla="*/ 7 w 128"/>
                <a:gd name="T7" fmla="*/ 8 h 204"/>
                <a:gd name="T8" fmla="*/ 7 w 128"/>
                <a:gd name="T9" fmla="*/ 34 h 204"/>
                <a:gd name="T10" fmla="*/ 75 w 128"/>
                <a:gd name="T11" fmla="*/ 102 h 204"/>
                <a:gd name="T12" fmla="*/ 7 w 128"/>
                <a:gd name="T13" fmla="*/ 170 h 204"/>
                <a:gd name="T14" fmla="*/ 2 w 128"/>
                <a:gd name="T15" fmla="*/ 183 h 204"/>
                <a:gd name="T16" fmla="*/ 7 w 128"/>
                <a:gd name="T17" fmla="*/ 197 h 204"/>
                <a:gd name="T18" fmla="*/ 34 w 128"/>
                <a:gd name="T19" fmla="*/ 19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04">
                  <a:moveTo>
                    <a:pt x="34" y="197"/>
                  </a:moveTo>
                  <a:cubicBezTo>
                    <a:pt x="128" y="102"/>
                    <a:pt x="128" y="102"/>
                    <a:pt x="128" y="10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0"/>
                    <a:pt x="15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4" y="174"/>
                    <a:pt x="2" y="179"/>
                    <a:pt x="2" y="183"/>
                  </a:cubicBezTo>
                  <a:cubicBezTo>
                    <a:pt x="2" y="188"/>
                    <a:pt x="4" y="193"/>
                    <a:pt x="7" y="197"/>
                  </a:cubicBezTo>
                  <a:cubicBezTo>
                    <a:pt x="15" y="204"/>
                    <a:pt x="26" y="204"/>
                    <a:pt x="34" y="1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DDA44FC-F7FE-4398-BF05-0C4C4CFC950B}"/>
              </a:ext>
            </a:extLst>
          </p:cNvPr>
          <p:cNvGrpSpPr/>
          <p:nvPr/>
        </p:nvGrpSpPr>
        <p:grpSpPr>
          <a:xfrm>
            <a:off x="442913" y="3746822"/>
            <a:ext cx="6559199" cy="445863"/>
            <a:chOff x="442913" y="3429000"/>
            <a:chExt cx="6559199" cy="4458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91B39D4-A796-4876-9E49-6708CCCCCCBC}"/>
                </a:ext>
              </a:extLst>
            </p:cNvPr>
            <p:cNvSpPr/>
            <p:nvPr/>
          </p:nvSpPr>
          <p:spPr>
            <a:xfrm>
              <a:off x="657462" y="3429000"/>
              <a:ext cx="6344650" cy="445863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pl-PL" sz="1400" dirty="0"/>
                <a:t>Analizy ekonomiczne, co do uszczerbku lub jego braku w konkretnych sytuacjach i czy organy i sądy są przygotowane do ich oceny?  </a:t>
              </a: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3F6D9A8A-05CE-40D0-BFB1-B2C54226EC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2913" y="3549525"/>
              <a:ext cx="128587" cy="204811"/>
            </a:xfrm>
            <a:custGeom>
              <a:avLst/>
              <a:gdLst>
                <a:gd name="T0" fmla="*/ 34 w 128"/>
                <a:gd name="T1" fmla="*/ 197 h 204"/>
                <a:gd name="T2" fmla="*/ 128 w 128"/>
                <a:gd name="T3" fmla="*/ 102 h 204"/>
                <a:gd name="T4" fmla="*/ 34 w 128"/>
                <a:gd name="T5" fmla="*/ 8 h 204"/>
                <a:gd name="T6" fmla="*/ 7 w 128"/>
                <a:gd name="T7" fmla="*/ 8 h 204"/>
                <a:gd name="T8" fmla="*/ 7 w 128"/>
                <a:gd name="T9" fmla="*/ 34 h 204"/>
                <a:gd name="T10" fmla="*/ 75 w 128"/>
                <a:gd name="T11" fmla="*/ 102 h 204"/>
                <a:gd name="T12" fmla="*/ 7 w 128"/>
                <a:gd name="T13" fmla="*/ 170 h 204"/>
                <a:gd name="T14" fmla="*/ 2 w 128"/>
                <a:gd name="T15" fmla="*/ 183 h 204"/>
                <a:gd name="T16" fmla="*/ 7 w 128"/>
                <a:gd name="T17" fmla="*/ 197 h 204"/>
                <a:gd name="T18" fmla="*/ 34 w 128"/>
                <a:gd name="T19" fmla="*/ 19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04">
                  <a:moveTo>
                    <a:pt x="34" y="197"/>
                  </a:moveTo>
                  <a:cubicBezTo>
                    <a:pt x="128" y="102"/>
                    <a:pt x="128" y="102"/>
                    <a:pt x="128" y="102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0"/>
                    <a:pt x="15" y="0"/>
                    <a:pt x="7" y="8"/>
                  </a:cubicBezTo>
                  <a:cubicBezTo>
                    <a:pt x="0" y="15"/>
                    <a:pt x="0" y="27"/>
                    <a:pt x="7" y="34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4" y="174"/>
                    <a:pt x="2" y="179"/>
                    <a:pt x="2" y="183"/>
                  </a:cubicBezTo>
                  <a:cubicBezTo>
                    <a:pt x="2" y="188"/>
                    <a:pt x="4" y="193"/>
                    <a:pt x="7" y="197"/>
                  </a:cubicBezTo>
                  <a:cubicBezTo>
                    <a:pt x="15" y="204"/>
                    <a:pt x="26" y="204"/>
                    <a:pt x="34" y="1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F12104-E91F-4D31-A12C-57B002AB51B1}"/>
              </a:ext>
            </a:extLst>
          </p:cNvPr>
          <p:cNvCxnSpPr/>
          <p:nvPr/>
        </p:nvCxnSpPr>
        <p:spPr>
          <a:xfrm>
            <a:off x="442914" y="3476516"/>
            <a:ext cx="6638018" cy="0"/>
          </a:xfrm>
          <a:prstGeom prst="line">
            <a:avLst/>
          </a:prstGeom>
          <a:ln w="3175" cap="sq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pic>
        <p:nvPicPr>
          <p:cNvPr id="10250" name="Picture 10">
            <a:extLst>
              <a:ext uri="{FF2B5EF4-FFF2-40B4-BE49-F238E27FC236}">
                <a16:creationId xmlns:a16="http://schemas.microsoft.com/office/drawing/2014/main" id="{A113E74A-E3A0-491E-AD97-C73A86C68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59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8963820-2E41-4466-8BCC-89F5C811351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pl-PL" sz="580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2914" y="1964947"/>
            <a:ext cx="7238046" cy="892552"/>
          </a:xfrm>
        </p:spPr>
        <p:txBody>
          <a:bodyPr/>
          <a:lstStyle/>
          <a:p>
            <a:r>
              <a:rPr lang="pl-PL" dirty="0"/>
              <a:t>Dziękuję za uwagę.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EC6113-2943-4303-AADF-4ECFC50A8C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© 2020 </a:t>
            </a:r>
            <a:r>
              <a:rPr lang="pl-PL" dirty="0" err="1"/>
              <a:t>PwC</a:t>
            </a:r>
            <a:r>
              <a:rPr lang="pl-PL" dirty="0"/>
              <a:t>. Wszystkie prawa zastrzeżone. W tym dokumencie nazwa "</a:t>
            </a:r>
            <a:r>
              <a:rPr lang="pl-PL" dirty="0" err="1"/>
              <a:t>PwC</a:t>
            </a:r>
            <a:r>
              <a:rPr lang="pl-PL" dirty="0"/>
              <a:t>" odnosi się do polskich podmiotów wchodzącej w skład sieci </a:t>
            </a:r>
            <a:r>
              <a:rPr lang="pl-PL" dirty="0" err="1"/>
              <a:t>PricewaterhouseCoopers</a:t>
            </a:r>
            <a:r>
              <a:rPr lang="pl-PL" dirty="0"/>
              <a:t> International Limited, z których każda stanowi odrębny i niezależny podmiot prawny. Niniejsza treść ma charakter ogólny i nie powinna być używana jako odpowiednik konsultacji z profesjonalnymi doradcami. W </a:t>
            </a:r>
            <a:r>
              <a:rPr lang="pl-PL" dirty="0" err="1"/>
              <a:t>PwC</a:t>
            </a:r>
            <a:r>
              <a:rPr lang="pl-PL" dirty="0"/>
              <a:t> naszym celem jest budowanie zaufania wśród społeczeństwa i odpowiadanie na kluczowe wyzwania współczesnego świata. Jesteśmy siecią firm działającą w 157 krajach. Zatrudniamy ponad 276 tysięcy osób, dostarczających naszym klientom najwyższą jakość usług w zakresie audytu, doradztwa biznesowego oraz doradztwa podatkowego i prawnego. Dowiedz się więcej na </a:t>
            </a:r>
            <a:r>
              <a:rPr lang="pl-PL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www.pwc.pl</a:t>
            </a:r>
            <a:r>
              <a:rPr lang="pl-PL" dirty="0"/>
              <a:t>.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0E46E4E8-AAF2-48B8-A1F8-CFE2C1683135}"/>
              </a:ext>
            </a:extLst>
          </p:cNvPr>
          <p:cNvSpPr txBox="1">
            <a:spLocks/>
          </p:cNvSpPr>
          <p:nvPr/>
        </p:nvSpPr>
        <p:spPr>
          <a:xfrm>
            <a:off x="442914" y="3429000"/>
            <a:ext cx="5673011" cy="59436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dirty="0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5B32CA62-C84F-4B95-A560-DADBFEB43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9147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6sTZH21BM4EgbF3bl752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n2mH5SxKYRAmbFRUJ9oH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zPdIhSCyrZynIeGlrNQ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wYUApGfVjsqe6MdkNZ5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wYUApGfVjsqe6MdkNZ5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laMEXMwVNQnXRA_VLhla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bqeAZdlutC6c4BulSU9zw"/>
</p:tagLst>
</file>

<file path=ppt/theme/theme1.xml><?xml version="1.0" encoding="utf-8"?>
<a:theme xmlns:a="http://schemas.openxmlformats.org/drawingml/2006/main" name="PwC">
  <a:themeElements>
    <a:clrScheme name="PwC_Brand_Updated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9525" cap="sq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lnSpc>
            <a:spcPct val="100000"/>
          </a:lnSpc>
          <a:buSzPct val="100000"/>
          <a:defRPr sz="1600" dirty="0" err="1" smtClean="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wC 16x9 PowerPoint 08Oct2018" id="{BF377696-7D08-47D2-AF19-27D76F4E8FB7}" vid="{71BF8C14-62C8-40A5-97EF-74ED9907CD5B}"/>
    </a:ext>
  </a:extLst>
</a:theme>
</file>

<file path=ppt/theme/theme2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</a:theme>
</file>

<file path=ppt/theme/theme3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PwC_16x9_BrandUpdate_2018</Template>
  <TotalTime>327</TotalTime>
  <Words>1015</Words>
  <Application>Microsoft Office PowerPoint</Application>
  <PresentationFormat>Panoramiczny</PresentationFormat>
  <Paragraphs>84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Georgia</vt:lpstr>
      <vt:lpstr>PwC</vt:lpstr>
      <vt:lpstr>Poniesienie ekonomicznego ciężaru podatku przez podatnika jako warunek powstania i zwrotu nadpłaty w VAT</vt:lpstr>
      <vt:lpstr>Stan faktyczny 1/2</vt:lpstr>
      <vt:lpstr>Stan faktyczny 2/2</vt:lpstr>
      <vt:lpstr>Stanowisko NSA</vt:lpstr>
      <vt:lpstr>Uchwała NSA o sygn. I GPS 1/11</vt:lpstr>
      <vt:lpstr>Odmienny pogląd: literatura, bogate orzecznictwo…aż trudno wymienić…</vt:lpstr>
      <vt:lpstr>Wątpliwości także na gruncie podatku akcyzowego…</vt:lpstr>
      <vt:lpstr>Konkluzja referenta</vt:lpstr>
      <vt:lpstr>Dziękuję za uwagę.</vt:lpstr>
    </vt:vector>
  </TitlesOfParts>
  <Manager/>
  <Company>PricewaterhouseCoopers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 dolor sit amet consectetuer</dc:title>
  <dc:subject/>
  <dc:creator>Dorota Joziak</dc:creator>
  <cp:keywords/>
  <dc:description/>
  <cp:lastModifiedBy>Wojciech Morawski</cp:lastModifiedBy>
  <cp:revision>43</cp:revision>
  <dcterms:created xsi:type="dcterms:W3CDTF">2018-11-30T12:52:36Z</dcterms:created>
  <dcterms:modified xsi:type="dcterms:W3CDTF">2020-03-04T15:52:44Z</dcterms:modified>
  <cp:category/>
</cp:coreProperties>
</file>