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3" r:id="rId3"/>
    <p:sldId id="445" r:id="rId4"/>
    <p:sldId id="446" r:id="rId5"/>
    <p:sldId id="447" r:id="rId6"/>
    <p:sldId id="440" r:id="rId7"/>
    <p:sldId id="432" r:id="rId8"/>
    <p:sldId id="448" r:id="rId9"/>
    <p:sldId id="433" r:id="rId10"/>
    <p:sldId id="434" r:id="rId11"/>
    <p:sldId id="450" r:id="rId12"/>
    <p:sldId id="449" r:id="rId13"/>
    <p:sldId id="437" r:id="rId14"/>
    <p:sldId id="441" r:id="rId15"/>
    <p:sldId id="438" r:id="rId16"/>
    <p:sldId id="439" r:id="rId17"/>
    <p:sldId id="444" r:id="rId18"/>
    <p:sldId id="435" r:id="rId19"/>
    <p:sldId id="436" r:id="rId20"/>
    <p:sldId id="417" r:id="rId21"/>
  </p:sldIdLst>
  <p:sldSz cx="9144000" cy="6858000" type="screen4x3"/>
  <p:notesSz cx="69469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C33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3453" autoAdjust="0"/>
  </p:normalViewPr>
  <p:slideViewPr>
    <p:cSldViewPr>
      <p:cViewPr varScale="1">
        <p:scale>
          <a:sx n="67" d="100"/>
          <a:sy n="67" d="100"/>
        </p:scale>
        <p:origin x="128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1B60AAF-8103-4466-9E4B-C6E0C08BB28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DCCB96C-FB57-44E3-AD96-44EB129D0E9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6F526CF5-B046-415C-8B43-672897585E7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3F6D2618-C84A-400D-9CDE-0DCCB23C676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fld id="{9B2A0FCA-7C25-4CC1-96C6-C7CE2728D004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9ADD397-327D-4064-8975-BDB491CA5E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5C3423F-BF30-430F-AB62-821FE232EC3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5B01F6C-C0B7-412C-8715-538591F4833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23E40AF8-3B5D-41B8-AC2E-1E0C8E8855F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75D5D2F7-0720-4320-AE36-5A1E29B775B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8E2DB45-BDCD-4C78-A853-8E0C86A20B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fld id="{38948CA6-CAA7-4C49-AD51-092700B8CBF6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D5576FFE-C555-4BD3-9AD7-82B6861017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CDBF3233-8545-46EE-A01C-63C7DE2AD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57590511-970C-4055-A73B-A1248BD1FD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DF416EE-EAE2-4459-A17C-A4BAD9BBC00B}" type="slidenum">
              <a:rPr lang="pl-PL" altLang="pl-PL" sz="1200"/>
              <a:pPr/>
              <a:t>2</a:t>
            </a:fld>
            <a:endParaRPr lang="pl-PL" altLang="pl-PL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>
            <a:extLst>
              <a:ext uri="{FF2B5EF4-FFF2-40B4-BE49-F238E27FC236}">
                <a16:creationId xmlns:a16="http://schemas.microsoft.com/office/drawing/2014/main" id="{BF38350D-56F7-4217-BE7E-8D66C6B3B5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Symbol zastępczy notatek 2">
            <a:extLst>
              <a:ext uri="{FF2B5EF4-FFF2-40B4-BE49-F238E27FC236}">
                <a16:creationId xmlns:a16="http://schemas.microsoft.com/office/drawing/2014/main" id="{E5C5EA8D-68F4-42ED-A6E0-FB8407986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28676" name="Symbol zastępczy numeru slajdu 3">
            <a:extLst>
              <a:ext uri="{FF2B5EF4-FFF2-40B4-BE49-F238E27FC236}">
                <a16:creationId xmlns:a16="http://schemas.microsoft.com/office/drawing/2014/main" id="{4EA913D2-A045-4B53-A478-FC4B7BF07A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38B1B7-3A3E-4701-8AF8-20A720CA8D02}" type="slidenum">
              <a:rPr lang="pl-PL" altLang="pl-PL" sz="1200"/>
              <a:pPr/>
              <a:t>11</a:t>
            </a:fld>
            <a:endParaRPr lang="pl-PL" altLang="pl-PL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FE64B035-AE60-49D8-984F-F43DE4430E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C2FED09D-D106-4A05-9563-9737735AA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FC0AD6E2-B0E5-47FE-86FA-A1C6A3CD9E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3B8107-AA15-4FC6-9DEF-3FEC497BFBEA}" type="slidenum">
              <a:rPr lang="pl-PL" altLang="pl-PL" sz="1200"/>
              <a:pPr/>
              <a:t>12</a:t>
            </a:fld>
            <a:endParaRPr lang="pl-PL" altLang="pl-PL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obrazu slajdu 1">
            <a:extLst>
              <a:ext uri="{FF2B5EF4-FFF2-40B4-BE49-F238E27FC236}">
                <a16:creationId xmlns:a16="http://schemas.microsoft.com/office/drawing/2014/main" id="{EB77F5A8-8CB3-4385-974A-A40A6D71F8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Symbol zastępczy notatek 2">
            <a:extLst>
              <a:ext uri="{FF2B5EF4-FFF2-40B4-BE49-F238E27FC236}">
                <a16:creationId xmlns:a16="http://schemas.microsoft.com/office/drawing/2014/main" id="{74B2FB73-7348-496D-9350-F79B7642A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32772" name="Symbol zastępczy numeru slajdu 3">
            <a:extLst>
              <a:ext uri="{FF2B5EF4-FFF2-40B4-BE49-F238E27FC236}">
                <a16:creationId xmlns:a16="http://schemas.microsoft.com/office/drawing/2014/main" id="{73E894E3-6E3A-4061-8413-F936337EAF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52A7547-2ECB-497C-ACCC-F6FF18BF5EF0}" type="slidenum">
              <a:rPr lang="pl-PL" altLang="pl-PL" sz="1200"/>
              <a:pPr/>
              <a:t>13</a:t>
            </a:fld>
            <a:endParaRPr lang="pl-PL" altLang="pl-PL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>
            <a:extLst>
              <a:ext uri="{FF2B5EF4-FFF2-40B4-BE49-F238E27FC236}">
                <a16:creationId xmlns:a16="http://schemas.microsoft.com/office/drawing/2014/main" id="{4FE3698D-6D32-4A82-8D20-F5F5396594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Symbol zastępczy notatek 2">
            <a:extLst>
              <a:ext uri="{FF2B5EF4-FFF2-40B4-BE49-F238E27FC236}">
                <a16:creationId xmlns:a16="http://schemas.microsoft.com/office/drawing/2014/main" id="{F529B9BB-2C83-4034-8155-0A15EE398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34820" name="Symbol zastępczy numeru slajdu 3">
            <a:extLst>
              <a:ext uri="{FF2B5EF4-FFF2-40B4-BE49-F238E27FC236}">
                <a16:creationId xmlns:a16="http://schemas.microsoft.com/office/drawing/2014/main" id="{5EAD40C2-0C4D-4D05-BA83-286FC12E56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B3BD648-408F-4223-83D0-ED138AEE1C73}" type="slidenum">
              <a:rPr lang="pl-PL" altLang="pl-PL" sz="1200"/>
              <a:pPr/>
              <a:t>14</a:t>
            </a:fld>
            <a:endParaRPr lang="pl-PL" altLang="pl-PL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>
            <a:extLst>
              <a:ext uri="{FF2B5EF4-FFF2-40B4-BE49-F238E27FC236}">
                <a16:creationId xmlns:a16="http://schemas.microsoft.com/office/drawing/2014/main" id="{E3234027-9554-4730-81F5-721150EB90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Symbol zastępczy notatek 2">
            <a:extLst>
              <a:ext uri="{FF2B5EF4-FFF2-40B4-BE49-F238E27FC236}">
                <a16:creationId xmlns:a16="http://schemas.microsoft.com/office/drawing/2014/main" id="{43256468-B223-4202-B163-B0C110172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36868" name="Symbol zastępczy numeru slajdu 3">
            <a:extLst>
              <a:ext uri="{FF2B5EF4-FFF2-40B4-BE49-F238E27FC236}">
                <a16:creationId xmlns:a16="http://schemas.microsoft.com/office/drawing/2014/main" id="{FB0B8049-C24C-41E6-A000-C8057B073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162E1C-5296-4BDD-8A19-EDE0AC471FC2}" type="slidenum">
              <a:rPr lang="pl-PL" altLang="pl-PL" sz="1200"/>
              <a:pPr/>
              <a:t>15</a:t>
            </a:fld>
            <a:endParaRPr lang="pl-PL" altLang="pl-PL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>
            <a:extLst>
              <a:ext uri="{FF2B5EF4-FFF2-40B4-BE49-F238E27FC236}">
                <a16:creationId xmlns:a16="http://schemas.microsoft.com/office/drawing/2014/main" id="{0DE926BE-B427-452C-B1F3-ABBAE2DE57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Symbol zastępczy notatek 2">
            <a:extLst>
              <a:ext uri="{FF2B5EF4-FFF2-40B4-BE49-F238E27FC236}">
                <a16:creationId xmlns:a16="http://schemas.microsoft.com/office/drawing/2014/main" id="{3C65F506-2E02-4860-B9E9-2BA77CD0A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38916" name="Symbol zastępczy numeru slajdu 3">
            <a:extLst>
              <a:ext uri="{FF2B5EF4-FFF2-40B4-BE49-F238E27FC236}">
                <a16:creationId xmlns:a16="http://schemas.microsoft.com/office/drawing/2014/main" id="{AB3F9B19-82DC-4DAC-A95B-61A50BB221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98A451-F526-4081-B5D0-409545E43BA9}" type="slidenum">
              <a:rPr lang="pl-PL" altLang="pl-PL" sz="1200"/>
              <a:pPr/>
              <a:t>16</a:t>
            </a:fld>
            <a:endParaRPr lang="pl-PL" altLang="pl-PL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>
            <a:extLst>
              <a:ext uri="{FF2B5EF4-FFF2-40B4-BE49-F238E27FC236}">
                <a16:creationId xmlns:a16="http://schemas.microsoft.com/office/drawing/2014/main" id="{EA6F3947-C850-4BB8-9926-9567970CD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Symbol zastępczy notatek 2">
            <a:extLst>
              <a:ext uri="{FF2B5EF4-FFF2-40B4-BE49-F238E27FC236}">
                <a16:creationId xmlns:a16="http://schemas.microsoft.com/office/drawing/2014/main" id="{6CAB6125-3A93-4E29-8B4E-44DA803E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40964" name="Symbol zastępczy numeru slajdu 3">
            <a:extLst>
              <a:ext uri="{FF2B5EF4-FFF2-40B4-BE49-F238E27FC236}">
                <a16:creationId xmlns:a16="http://schemas.microsoft.com/office/drawing/2014/main" id="{705E774C-8B93-47FB-8F86-49C7A51A2B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7FDF58-41EC-427F-B818-AB7B6E79AC92}" type="slidenum">
              <a:rPr lang="pl-PL" altLang="pl-PL" sz="1200"/>
              <a:pPr/>
              <a:t>17</a:t>
            </a:fld>
            <a:endParaRPr lang="pl-PL" altLang="pl-PL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obrazu slajdu 1">
            <a:extLst>
              <a:ext uri="{FF2B5EF4-FFF2-40B4-BE49-F238E27FC236}">
                <a16:creationId xmlns:a16="http://schemas.microsoft.com/office/drawing/2014/main" id="{37996BEC-E3AB-4BB1-BB12-EDE1854E50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Symbol zastępczy notatek 2">
            <a:extLst>
              <a:ext uri="{FF2B5EF4-FFF2-40B4-BE49-F238E27FC236}">
                <a16:creationId xmlns:a16="http://schemas.microsoft.com/office/drawing/2014/main" id="{796EEA29-0B07-4F0D-AC73-37BD3822D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43012" name="Symbol zastępczy numeru slajdu 3">
            <a:extLst>
              <a:ext uri="{FF2B5EF4-FFF2-40B4-BE49-F238E27FC236}">
                <a16:creationId xmlns:a16="http://schemas.microsoft.com/office/drawing/2014/main" id="{504D8FFE-CDA7-403A-B338-F24DF7BFDA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5E2624-258D-4EF3-9E6F-013B08434D48}" type="slidenum">
              <a:rPr lang="pl-PL" altLang="pl-PL" sz="1200"/>
              <a:pPr/>
              <a:t>18</a:t>
            </a:fld>
            <a:endParaRPr lang="pl-PL" altLang="pl-PL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>
            <a:extLst>
              <a:ext uri="{FF2B5EF4-FFF2-40B4-BE49-F238E27FC236}">
                <a16:creationId xmlns:a16="http://schemas.microsoft.com/office/drawing/2014/main" id="{ADA5FB16-D41C-44D7-8AA2-C4D9BDB31E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Symbol zastępczy notatek 2">
            <a:extLst>
              <a:ext uri="{FF2B5EF4-FFF2-40B4-BE49-F238E27FC236}">
                <a16:creationId xmlns:a16="http://schemas.microsoft.com/office/drawing/2014/main" id="{770F0BF9-0DE7-4009-A8FB-917DA1B87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45060" name="Symbol zastępczy numeru slajdu 3">
            <a:extLst>
              <a:ext uri="{FF2B5EF4-FFF2-40B4-BE49-F238E27FC236}">
                <a16:creationId xmlns:a16="http://schemas.microsoft.com/office/drawing/2014/main" id="{A123A8F3-EA69-4059-BE09-0E503018A7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D273F7-847B-4E47-9216-C020D901DDE5}" type="slidenum">
              <a:rPr lang="pl-PL" altLang="pl-PL" sz="1200"/>
              <a:pPr/>
              <a:t>19</a:t>
            </a:fld>
            <a:endParaRPr lang="pl-PL" altLang="pl-PL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>
            <a:extLst>
              <a:ext uri="{FF2B5EF4-FFF2-40B4-BE49-F238E27FC236}">
                <a16:creationId xmlns:a16="http://schemas.microsoft.com/office/drawing/2014/main" id="{FAB1CD5E-58F4-446B-B6C1-20F0A80E0E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Symbol zastępczy notatek 2">
            <a:extLst>
              <a:ext uri="{FF2B5EF4-FFF2-40B4-BE49-F238E27FC236}">
                <a16:creationId xmlns:a16="http://schemas.microsoft.com/office/drawing/2014/main" id="{A7C83A39-3F0B-4B61-9DA8-1953271C9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47108" name="Symbol zastępczy numeru slajdu 3">
            <a:extLst>
              <a:ext uri="{FF2B5EF4-FFF2-40B4-BE49-F238E27FC236}">
                <a16:creationId xmlns:a16="http://schemas.microsoft.com/office/drawing/2014/main" id="{8E519039-6EC3-49BC-9D4A-A0AF988DCE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E179ED-7406-4E31-8EBF-1FB95169D640}" type="slidenum">
              <a:rPr lang="pl-PL" altLang="pl-PL" sz="1200"/>
              <a:pPr/>
              <a:t>20</a:t>
            </a:fld>
            <a:endParaRPr lang="pl-PL" altLang="pl-PL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>
            <a:extLst>
              <a:ext uri="{FF2B5EF4-FFF2-40B4-BE49-F238E27FC236}">
                <a16:creationId xmlns:a16="http://schemas.microsoft.com/office/drawing/2014/main" id="{7C468BDE-5515-466E-A0DD-13357EE752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Symbol zastępczy notatek 2">
            <a:extLst>
              <a:ext uri="{FF2B5EF4-FFF2-40B4-BE49-F238E27FC236}">
                <a16:creationId xmlns:a16="http://schemas.microsoft.com/office/drawing/2014/main" id="{DC5E8525-38D1-4C40-8B1B-5D4B8935C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12292" name="Symbol zastępczy numeru slajdu 3">
            <a:extLst>
              <a:ext uri="{FF2B5EF4-FFF2-40B4-BE49-F238E27FC236}">
                <a16:creationId xmlns:a16="http://schemas.microsoft.com/office/drawing/2014/main" id="{3A7B0C20-994B-4DCF-B2B8-95272EFE58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A9E8F9-204C-49BC-8E74-6DD475CF82F5}" type="slidenum">
              <a:rPr lang="pl-PL" altLang="pl-PL" sz="1200"/>
              <a:pPr/>
              <a:t>3</a:t>
            </a:fld>
            <a:endParaRPr lang="pl-PL" altLang="pl-PL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obrazu slajdu 1">
            <a:extLst>
              <a:ext uri="{FF2B5EF4-FFF2-40B4-BE49-F238E27FC236}">
                <a16:creationId xmlns:a16="http://schemas.microsoft.com/office/drawing/2014/main" id="{6D6EE0A4-BB0D-4296-96D5-51E993A707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Symbol zastępczy notatek 2">
            <a:extLst>
              <a:ext uri="{FF2B5EF4-FFF2-40B4-BE49-F238E27FC236}">
                <a16:creationId xmlns:a16="http://schemas.microsoft.com/office/drawing/2014/main" id="{9CF2DF8E-983A-495E-9524-516F7F719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14340" name="Symbol zastępczy numeru slajdu 3">
            <a:extLst>
              <a:ext uri="{FF2B5EF4-FFF2-40B4-BE49-F238E27FC236}">
                <a16:creationId xmlns:a16="http://schemas.microsoft.com/office/drawing/2014/main" id="{5525BF50-A592-492B-AB4A-30E0D9CF60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BFA0BB8-E280-4962-BB6B-67D6191E4163}" type="slidenum">
              <a:rPr lang="pl-PL" altLang="pl-PL" sz="1200"/>
              <a:pPr/>
              <a:t>4</a:t>
            </a:fld>
            <a:endParaRPr lang="pl-PL" altLang="pl-PL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obrazu slajdu 1">
            <a:extLst>
              <a:ext uri="{FF2B5EF4-FFF2-40B4-BE49-F238E27FC236}">
                <a16:creationId xmlns:a16="http://schemas.microsoft.com/office/drawing/2014/main" id="{2F9CDBEA-7679-4DDB-8853-AC91EAC573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Symbol zastępczy notatek 2">
            <a:extLst>
              <a:ext uri="{FF2B5EF4-FFF2-40B4-BE49-F238E27FC236}">
                <a16:creationId xmlns:a16="http://schemas.microsoft.com/office/drawing/2014/main" id="{8B8B3DEF-8E43-4612-960B-DCEE67D4C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16388" name="Symbol zastępczy numeru slajdu 3">
            <a:extLst>
              <a:ext uri="{FF2B5EF4-FFF2-40B4-BE49-F238E27FC236}">
                <a16:creationId xmlns:a16="http://schemas.microsoft.com/office/drawing/2014/main" id="{09E97CBB-2281-42D4-85A0-1254B181A7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ABCD5C0-CCAB-4647-816B-DC1C04B3C4BC}" type="slidenum">
              <a:rPr lang="pl-PL" altLang="pl-PL" sz="1200"/>
              <a:pPr/>
              <a:t>5</a:t>
            </a:fld>
            <a:endParaRPr lang="pl-PL" altLang="pl-PL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>
            <a:extLst>
              <a:ext uri="{FF2B5EF4-FFF2-40B4-BE49-F238E27FC236}">
                <a16:creationId xmlns:a16="http://schemas.microsoft.com/office/drawing/2014/main" id="{65A64FBB-9B90-4746-AF15-36C93E29B3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Symbol zastępczy notatek 2">
            <a:extLst>
              <a:ext uri="{FF2B5EF4-FFF2-40B4-BE49-F238E27FC236}">
                <a16:creationId xmlns:a16="http://schemas.microsoft.com/office/drawing/2014/main" id="{F98343D7-B1E7-4593-A073-454C649F9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18436" name="Symbol zastępczy numeru slajdu 3">
            <a:extLst>
              <a:ext uri="{FF2B5EF4-FFF2-40B4-BE49-F238E27FC236}">
                <a16:creationId xmlns:a16="http://schemas.microsoft.com/office/drawing/2014/main" id="{6299231E-DC27-4A40-95CD-6D78FF5433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7315F9-7E1F-4537-8F3B-233EEE8CD858}" type="slidenum">
              <a:rPr lang="pl-PL" altLang="pl-PL" sz="1200"/>
              <a:pPr/>
              <a:t>6</a:t>
            </a:fld>
            <a:endParaRPr lang="pl-PL" altLang="pl-PL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>
            <a:extLst>
              <a:ext uri="{FF2B5EF4-FFF2-40B4-BE49-F238E27FC236}">
                <a16:creationId xmlns:a16="http://schemas.microsoft.com/office/drawing/2014/main" id="{383F87F0-5A59-482C-9BA5-86F996472E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Symbol zastępczy notatek 2">
            <a:extLst>
              <a:ext uri="{FF2B5EF4-FFF2-40B4-BE49-F238E27FC236}">
                <a16:creationId xmlns:a16="http://schemas.microsoft.com/office/drawing/2014/main" id="{04F97A9A-A4AD-4BAF-9A2D-16913E12D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20484" name="Symbol zastępczy numeru slajdu 3">
            <a:extLst>
              <a:ext uri="{FF2B5EF4-FFF2-40B4-BE49-F238E27FC236}">
                <a16:creationId xmlns:a16="http://schemas.microsoft.com/office/drawing/2014/main" id="{ED043C93-06A0-4EF6-BC9F-5692AB5CA1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A2359F2-E35B-4F5B-9905-4B61B764D8AF}" type="slidenum">
              <a:rPr lang="pl-PL" altLang="pl-PL" sz="1200"/>
              <a:pPr/>
              <a:t>7</a:t>
            </a:fld>
            <a:endParaRPr lang="pl-PL" altLang="pl-PL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obrazu slajdu 1">
            <a:extLst>
              <a:ext uri="{FF2B5EF4-FFF2-40B4-BE49-F238E27FC236}">
                <a16:creationId xmlns:a16="http://schemas.microsoft.com/office/drawing/2014/main" id="{6C1EAD33-1A7E-414E-9C57-9F39F0E2FD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Symbol zastępczy notatek 2">
            <a:extLst>
              <a:ext uri="{FF2B5EF4-FFF2-40B4-BE49-F238E27FC236}">
                <a16:creationId xmlns:a16="http://schemas.microsoft.com/office/drawing/2014/main" id="{A287C86D-67AB-4919-95B9-C8ACF5E70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22532" name="Symbol zastępczy numeru slajdu 3">
            <a:extLst>
              <a:ext uri="{FF2B5EF4-FFF2-40B4-BE49-F238E27FC236}">
                <a16:creationId xmlns:a16="http://schemas.microsoft.com/office/drawing/2014/main" id="{B09AA977-5A67-4399-A540-4E65B653AB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91C92A-781A-44FA-9CDC-244932BBDC6C}" type="slidenum">
              <a:rPr lang="pl-PL" altLang="pl-PL" sz="1200"/>
              <a:pPr/>
              <a:t>8</a:t>
            </a:fld>
            <a:endParaRPr lang="pl-PL" altLang="pl-PL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>
            <a:extLst>
              <a:ext uri="{FF2B5EF4-FFF2-40B4-BE49-F238E27FC236}">
                <a16:creationId xmlns:a16="http://schemas.microsoft.com/office/drawing/2014/main" id="{EC7CD8C7-3731-412F-BDBF-1554282FAE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Symbol zastępczy notatek 2">
            <a:extLst>
              <a:ext uri="{FF2B5EF4-FFF2-40B4-BE49-F238E27FC236}">
                <a16:creationId xmlns:a16="http://schemas.microsoft.com/office/drawing/2014/main" id="{7273AECA-84FC-4617-B724-6F5C7D2E2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24580" name="Symbol zastępczy numeru slajdu 3">
            <a:extLst>
              <a:ext uri="{FF2B5EF4-FFF2-40B4-BE49-F238E27FC236}">
                <a16:creationId xmlns:a16="http://schemas.microsoft.com/office/drawing/2014/main" id="{1DD2BB15-0454-48D3-9499-9D99F973F6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47A1152-31CC-445D-B475-6B37E8CA4159}" type="slidenum">
              <a:rPr lang="pl-PL" altLang="pl-PL" sz="1200"/>
              <a:pPr/>
              <a:t>9</a:t>
            </a:fld>
            <a:endParaRPr lang="pl-PL" altLang="pl-PL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>
            <a:extLst>
              <a:ext uri="{FF2B5EF4-FFF2-40B4-BE49-F238E27FC236}">
                <a16:creationId xmlns:a16="http://schemas.microsoft.com/office/drawing/2014/main" id="{793938D5-16A3-4964-AB3C-C7CD445AD1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Symbol zastępczy notatek 2">
            <a:extLst>
              <a:ext uri="{FF2B5EF4-FFF2-40B4-BE49-F238E27FC236}">
                <a16:creationId xmlns:a16="http://schemas.microsoft.com/office/drawing/2014/main" id="{D09D53E0-3D15-4630-B87E-EB08E4B57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26628" name="Symbol zastępczy numeru slajdu 3">
            <a:extLst>
              <a:ext uri="{FF2B5EF4-FFF2-40B4-BE49-F238E27FC236}">
                <a16:creationId xmlns:a16="http://schemas.microsoft.com/office/drawing/2014/main" id="{52B2AE76-A242-41E1-94A9-0F09AE585E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F5DA21-C8C6-4C6C-B94F-F4138FE3B03B}" type="slidenum">
              <a:rPr lang="pl-PL" altLang="pl-PL" sz="1200"/>
              <a:pPr/>
              <a:t>10</a:t>
            </a:fld>
            <a:endParaRPr lang="pl-PL" altLang="pl-PL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>
            <a:extLst>
              <a:ext uri="{FF2B5EF4-FFF2-40B4-BE49-F238E27FC236}">
                <a16:creationId xmlns:a16="http://schemas.microsoft.com/office/drawing/2014/main" id="{97051E65-6374-4C7A-93B9-E82866E8C562}"/>
              </a:ext>
            </a:extLst>
          </p:cNvPr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AD6D2EB4-4766-444C-9254-539855C11044}"/>
              </a:ext>
            </a:extLst>
          </p:cNvPr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6AEECC3-739F-420A-B597-72895B0C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A774D52-4203-4F00-BD27-4B955BC31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07B9228-770B-4493-9650-310A3F88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DBAAA-B068-460A-9F90-1A2F12CA70C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8818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316B4-6E5F-42F7-B2D1-03A0A93B0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C6F4A-1716-4857-8A64-2F9A8A163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EBDAA-449A-4003-A0C1-592BBE077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F3CAB-6DE6-4707-A843-B651F9BE342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8766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5B8E7-6279-48C2-99B5-D7FBC9023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6D615-883E-4A7E-8960-8BAE423E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C3029-25B8-4233-9CC2-F8443D31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B94E3F-2B4B-4681-A62E-707DCDA89DD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6366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4E72C-AE88-4088-96C1-1F8224424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CB1B-D8BB-4168-BD2A-A7FC296C3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100D5-626C-4E19-BEE6-30CA8B689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7E3027-B38A-425F-8FD5-A9EE48FA3AF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179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892EDF8D-BA32-4EF0-A0A6-C8ABBD823D72}"/>
              </a:ext>
            </a:extLst>
          </p:cNvPr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ight Triangle 6">
            <a:extLst>
              <a:ext uri="{FF2B5EF4-FFF2-40B4-BE49-F238E27FC236}">
                <a16:creationId xmlns:a16="http://schemas.microsoft.com/office/drawing/2014/main" id="{9F37C6C0-DE61-449C-961B-63E944FDE8AB}"/>
              </a:ext>
            </a:extLst>
          </p:cNvPr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542A423-00B6-4986-AA74-879B9A6B7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6887D2A-25F6-4ED9-B731-5BBE0E484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0AE63F-1486-4E1F-9D37-77EDD7495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2A1F-B5FC-4C63-987F-A88EEC25C42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915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839CAD-B0BC-48AA-BEA2-BF8A11619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51E299-1372-4EAC-B244-7293B5111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60E18E-80DD-4B75-BA93-2A003C1B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4FEB4-1735-4305-97AE-6250484F675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95599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FF80BAB-61D0-4390-BF89-F52823AC0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05A037D-3BAC-41B4-8216-6F7844736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EEB03B-3BD2-415B-A280-351A5849E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307E9D-FB7C-4A81-82BA-ED703B41780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8503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8653862-B45E-42F2-8CA7-EC0EA4582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96C068-5658-40A4-BB73-F335DC2D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BBDAFD2-7663-4BC6-8462-7B502EB4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7BBF10-D9A5-48F6-8594-9402A1EA94F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6577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8CE62E5-FEA1-4FF2-B472-56FA4942E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FF3FAEF-26E0-4226-BB11-A868135AB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DFABD75-4725-499C-A179-13F7352F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6F495-1731-4448-8B34-BDC7FD0F3AA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33502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>
            <a:extLst>
              <a:ext uri="{FF2B5EF4-FFF2-40B4-BE49-F238E27FC236}">
                <a16:creationId xmlns:a16="http://schemas.microsoft.com/office/drawing/2014/main" id="{7DC36ED5-6311-493D-A3BF-0E0326485A58}"/>
              </a:ext>
            </a:extLst>
          </p:cNvPr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17">
            <a:extLst>
              <a:ext uri="{FF2B5EF4-FFF2-40B4-BE49-F238E27FC236}">
                <a16:creationId xmlns:a16="http://schemas.microsoft.com/office/drawing/2014/main" id="{768BB053-9882-4E16-8919-C145D7BC4FAB}"/>
              </a:ext>
            </a:extLst>
          </p:cNvPr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148A790C-B64D-4232-A627-730D3FAF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0CF4C4A-8619-4FF5-A135-31FDFA25D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A972FDC-D358-4754-B44F-DFF3959DF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BB04E9-4DEF-4A4F-9309-FEB31013A0D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4742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>
            <a:extLst>
              <a:ext uri="{FF2B5EF4-FFF2-40B4-BE49-F238E27FC236}">
                <a16:creationId xmlns:a16="http://schemas.microsoft.com/office/drawing/2014/main" id="{CD1C22E0-776A-4DF8-87E1-A4132F86B366}"/>
              </a:ext>
            </a:extLst>
          </p:cNvPr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1E2AD5DC-1FC3-4E43-AED7-3293C1D7416E}"/>
              </a:ext>
            </a:extLst>
          </p:cNvPr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pl-PL" noProof="0" dirty="0"/>
              <a:t>Kliknij ikonę, aby dodać obraz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7ABDA3A-D4F5-4A1A-A677-5BE15C8BC6F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8986861-AFFB-4324-BB5E-49FFAAD6C08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CABF87C-830B-4A87-A793-47B26C073EB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7210ED0-D833-479F-99DB-288B9C2F70F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2167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D1626A95-C875-4D52-AE9E-A24B8DD93431}"/>
              </a:ext>
            </a:extLst>
          </p:cNvPr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BAA539A-F4D8-4BE8-A0B6-50DAE8AC2067}"/>
              </a:ext>
            </a:extLst>
          </p:cNvPr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F0B6A0-CAA3-4EEF-AD12-23F1FED83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C40AF885-B6CC-444F-BB51-084112490D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049BB-0E48-485B-BAF1-4B31D51F9A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1A37F-9920-4456-8D6C-F88790211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33AEC-44DC-49BB-9334-80855AA87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fld id="{566E7E74-9FD4-4957-86AA-C7E2FE180A74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22" r:id="rId2"/>
    <p:sldLayoutId id="2147483930" r:id="rId3"/>
    <p:sldLayoutId id="2147483923" r:id="rId4"/>
    <p:sldLayoutId id="2147483924" r:id="rId5"/>
    <p:sldLayoutId id="2147483925" r:id="rId6"/>
    <p:sldLayoutId id="2147483926" r:id="rId7"/>
    <p:sldLayoutId id="2147483931" r:id="rId8"/>
    <p:sldLayoutId id="2147483932" r:id="rId9"/>
    <p:sldLayoutId id="2147483927" r:id="rId10"/>
    <p:sldLayoutId id="21474839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>
            <a:extLst>
              <a:ext uri="{FF2B5EF4-FFF2-40B4-BE49-F238E27FC236}">
                <a16:creationId xmlns:a16="http://schemas.microsoft.com/office/drawing/2014/main" id="{D545F7FE-F6A2-4403-8FC0-173AEAAA2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84200"/>
            <a:ext cx="1871662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4">
            <a:extLst>
              <a:ext uri="{FF2B5EF4-FFF2-40B4-BE49-F238E27FC236}">
                <a16:creationId xmlns:a16="http://schemas.microsoft.com/office/drawing/2014/main" id="{703CABC2-347C-4D0C-880E-2E826E2A457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0113" y="2060575"/>
            <a:ext cx="7993062" cy="20669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pl-PL" altLang="pl-PL" dirty="0">
                <a:solidFill>
                  <a:schemeClr val="tx2"/>
                </a:solidFill>
              </a:rPr>
            </a:br>
            <a:br>
              <a:rPr lang="pl-PL" altLang="pl-PL" dirty="0">
                <a:solidFill>
                  <a:schemeClr val="tx2"/>
                </a:solidFill>
              </a:rPr>
            </a:br>
            <a:br>
              <a:rPr lang="pl-PL" altLang="pl-PL" dirty="0">
                <a:solidFill>
                  <a:schemeClr val="tx2"/>
                </a:solidFill>
              </a:rPr>
            </a:br>
            <a:r>
              <a:rPr lang="pl-PL" altLang="pl-PL" dirty="0">
                <a:solidFill>
                  <a:schemeClr val="tx2"/>
                </a:solidFill>
              </a:rPr>
              <a:t>	</a:t>
            </a:r>
            <a:br>
              <a:rPr lang="pl-PL" altLang="pl-PL" dirty="0">
                <a:solidFill>
                  <a:schemeClr val="tx2"/>
                </a:solidFill>
              </a:rPr>
            </a:br>
            <a:br>
              <a:rPr lang="pl-PL" altLang="pl-PL" dirty="0">
                <a:solidFill>
                  <a:schemeClr val="tx2"/>
                </a:solidFill>
              </a:rPr>
            </a:br>
            <a:r>
              <a:rPr lang="pl-PL" altLang="pl-PL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 przestrzeń pomiędzy rzędami paneli fotowoltaicznych jest zajęta na prowadzenie działalności gospodarczej?</a:t>
            </a:r>
            <a:endParaRPr lang="pl-PL" altLang="pl-PL" sz="2800" dirty="0">
              <a:solidFill>
                <a:schemeClr val="tx2"/>
              </a:solidFill>
            </a:endParaRP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E0DCEE2F-B6EC-4037-9448-78DD540BFD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3350" y="4500563"/>
            <a:ext cx="7212013" cy="1752600"/>
          </a:xfrm>
        </p:spPr>
        <p:txBody>
          <a:bodyPr/>
          <a:lstStyle/>
          <a:p>
            <a:pPr eaLnBrk="1" hangingPunct="1">
              <a:defRPr/>
            </a:pPr>
            <a:endParaRPr lang="pl-PL" altLang="pl-PL" cap="none">
              <a:solidFill>
                <a:srgbClr val="92D050"/>
              </a:solidFill>
              <a:cs typeface="Tunga" pitchFamily="34" charset="0"/>
            </a:endParaRPr>
          </a:p>
          <a:p>
            <a:pPr algn="r" eaLnBrk="1" hangingPunct="1">
              <a:defRPr/>
            </a:pPr>
            <a:r>
              <a:rPr lang="pl-PL" altLang="pl-PL" sz="1800" b="1" cap="none">
                <a:solidFill>
                  <a:schemeClr val="accent2"/>
                </a:solidFill>
                <a:cs typeface="Tunga" pitchFamily="34" charset="0"/>
              </a:rPr>
              <a:t>DR EWA PREJS</a:t>
            </a:r>
          </a:p>
          <a:p>
            <a:pPr algn="r" eaLnBrk="1" hangingPunct="1">
              <a:defRPr/>
            </a:pPr>
            <a:r>
              <a:rPr lang="pl-PL" altLang="pl-PL" sz="1800" b="1" cap="none">
                <a:solidFill>
                  <a:schemeClr val="accent2"/>
                </a:solidFill>
                <a:cs typeface="Tunga" pitchFamily="34" charset="0"/>
              </a:rPr>
              <a:t>Uniwersytet Mikołaja Kopernika</a:t>
            </a:r>
          </a:p>
          <a:p>
            <a:pPr algn="r" eaLnBrk="1" hangingPunct="1">
              <a:defRPr/>
            </a:pPr>
            <a:r>
              <a:rPr lang="pl-PL" altLang="pl-PL" sz="1800" b="1" cap="none">
                <a:solidFill>
                  <a:schemeClr val="accent2"/>
                </a:solidFill>
                <a:cs typeface="Tunga" pitchFamily="34" charset="0"/>
              </a:rPr>
              <a:t>TORUN, POLAND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531DF9A8-EDFD-4314-B1AA-70C82EF89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385763"/>
            <a:ext cx="7521575" cy="549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pl-PL" sz="18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8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fot. Tomasz Rybarczyk</a:t>
            </a:r>
            <a:endParaRPr lang="pl-PL" sz="800" dirty="0">
              <a:solidFill>
                <a:srgbClr val="C00000"/>
              </a:solidFill>
            </a:endParaRPr>
          </a:p>
        </p:txBody>
      </p:sp>
      <p:pic>
        <p:nvPicPr>
          <p:cNvPr id="25603" name="Symbol zastępczy zawartości 1">
            <a:extLst>
              <a:ext uri="{FF2B5EF4-FFF2-40B4-BE49-F238E27FC236}">
                <a16:creationId xmlns:a16="http://schemas.microsoft.com/office/drawing/2014/main" id="{153B90CB-57DE-48C8-99ED-9E5C7E1CA0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9125" y="1125538"/>
            <a:ext cx="5365750" cy="3578225"/>
          </a:xfrm>
        </p:spPr>
      </p:pic>
      <p:pic>
        <p:nvPicPr>
          <p:cNvPr id="25604" name="Picture 6">
            <a:extLst>
              <a:ext uri="{FF2B5EF4-FFF2-40B4-BE49-F238E27FC236}">
                <a16:creationId xmlns:a16="http://schemas.microsoft.com/office/drawing/2014/main" id="{7199C75F-CBE5-4E82-9F3F-361A86583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5084763"/>
            <a:ext cx="263842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8BB4C90A-8B77-4437-9E6D-FCE03B37E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13" y="420688"/>
            <a:ext cx="7521575" cy="549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pl-PL" sz="18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1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hodowla królików</a:t>
            </a:r>
            <a:endParaRPr lang="pl-PL" sz="1100" dirty="0">
              <a:solidFill>
                <a:srgbClr val="C00000"/>
              </a:solidFill>
            </a:endParaRPr>
          </a:p>
        </p:txBody>
      </p:sp>
      <p:pic>
        <p:nvPicPr>
          <p:cNvPr id="27651" name="Picture 6">
            <a:extLst>
              <a:ext uri="{FF2B5EF4-FFF2-40B4-BE49-F238E27FC236}">
                <a16:creationId xmlns:a16="http://schemas.microsoft.com/office/drawing/2014/main" id="{EE112040-97EF-4F62-9C1A-282344AD4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5084763"/>
            <a:ext cx="263842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Symbol zastępczy zawartości 2">
            <a:extLst>
              <a:ext uri="{FF2B5EF4-FFF2-40B4-BE49-F238E27FC236}">
                <a16:creationId xmlns:a16="http://schemas.microsoft.com/office/drawing/2014/main" id="{11E48671-622C-4F48-970C-96ADE26B33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750" y="1125538"/>
            <a:ext cx="5511800" cy="2482850"/>
          </a:xfrm>
        </p:spPr>
      </p:pic>
      <p:pic>
        <p:nvPicPr>
          <p:cNvPr id="27653" name="Obraz 3">
            <a:extLst>
              <a:ext uri="{FF2B5EF4-FFF2-40B4-BE49-F238E27FC236}">
                <a16:creationId xmlns:a16="http://schemas.microsoft.com/office/drawing/2014/main" id="{7766C454-AD70-4848-8A81-81BCF0F86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1512888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3FF0774C-EE65-45CF-B5BD-1CCFBC175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18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Wyrok Naczelnego Sądu Administracyjnego z dnia 6 grudnia 2022 r. III FSK 1092/22</a:t>
            </a:r>
            <a:br>
              <a:rPr lang="pl-PL" sz="18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8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fot. Tomasz Rybarczyk</a:t>
            </a:r>
            <a:endParaRPr lang="pl-PL" sz="800" dirty="0">
              <a:solidFill>
                <a:srgbClr val="C00000"/>
              </a:solidFill>
            </a:endParaRPr>
          </a:p>
        </p:txBody>
      </p:sp>
      <p:pic>
        <p:nvPicPr>
          <p:cNvPr id="29699" name="Symbol zastępczy zawartości 1">
            <a:extLst>
              <a:ext uri="{FF2B5EF4-FFF2-40B4-BE49-F238E27FC236}">
                <a16:creationId xmlns:a16="http://schemas.microsoft.com/office/drawing/2014/main" id="{10D4C06B-AB98-45F1-819E-B7390F1327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9125" y="1125538"/>
            <a:ext cx="5365750" cy="3578225"/>
          </a:xfrm>
        </p:spPr>
      </p:pic>
      <p:pic>
        <p:nvPicPr>
          <p:cNvPr id="29700" name="Picture 6">
            <a:extLst>
              <a:ext uri="{FF2B5EF4-FFF2-40B4-BE49-F238E27FC236}">
                <a16:creationId xmlns:a16="http://schemas.microsoft.com/office/drawing/2014/main" id="{25184708-CD12-4282-8FBB-08AC00E36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5084763"/>
            <a:ext cx="263842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8DBDCC00-ADC7-4C13-AE7D-A1B7E6E6D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18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Wyrok Naczelnego Sądu Administracyjnego z dnia 6 grudnia 2022 r. III FSK 1092/22</a:t>
            </a:r>
            <a:endParaRPr lang="pl-PL" sz="2000" dirty="0">
              <a:solidFill>
                <a:srgbClr val="C00000"/>
              </a:solidFill>
            </a:endParaRPr>
          </a:p>
        </p:txBody>
      </p:sp>
      <p:sp>
        <p:nvSpPr>
          <p:cNvPr id="31747" name="Symbol zastępczy zawartości 2">
            <a:extLst>
              <a:ext uri="{FF2B5EF4-FFF2-40B4-BE49-F238E27FC236}">
                <a16:creationId xmlns:a16="http://schemas.microsoft.com/office/drawing/2014/main" id="{B4D0807D-7767-46F0-8429-ADF61AB56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endParaRPr lang="pl-PL" altLang="pl-PL" sz="1800" b="0">
              <a:solidFill>
                <a:srgbClr val="0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l-PL" altLang="pl-PL" sz="1800" b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Która to powierzchnia?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l-PL" altLang="pl-PL" sz="1800" b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„Powierzchnia gruntu, na której znajdują się panele fotowoltaiczne, jak również infrastruktura towarzysząca podlega opodatkowaniu podatkiem od nieruchomości z zastosowaniem stawek właściwych dla gruntów związanych z prowadzeniem tej działalności.”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l-PL" altLang="pl-PL" sz="1800" b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Sporna powierzchnia 10.764 m2. znajduje się w obrębie ogrodzenia, ale wg Skarżącego </a:t>
            </a:r>
            <a:r>
              <a:rPr lang="pl-PL" altLang="pl-PL" sz="1800" b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stanowi grunt pomiędzy panelami, z którego zbierany będzie pożytek w postaci SIANA.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l-PL" altLang="pl-PL" sz="1800" b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pl-PL" sz="2000" b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748" name="Picture 6">
            <a:extLst>
              <a:ext uri="{FF2B5EF4-FFF2-40B4-BE49-F238E27FC236}">
                <a16:creationId xmlns:a16="http://schemas.microsoft.com/office/drawing/2014/main" id="{56EC7F1A-A18D-47CE-8B0A-69C4D7C95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5084763"/>
            <a:ext cx="263842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D87E3B83-22F2-4149-802A-E67EE312D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18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Wyrok Naczelnego Sądu Administracyjnego z dnia 6 grudnia 2022 r. III FSK 1092/22</a:t>
            </a:r>
            <a:endParaRPr lang="pl-PL" sz="2000" dirty="0">
              <a:solidFill>
                <a:srgbClr val="C00000"/>
              </a:solidFill>
            </a:endParaRPr>
          </a:p>
        </p:txBody>
      </p:sp>
      <p:sp>
        <p:nvSpPr>
          <p:cNvPr id="33795" name="Symbol zastępczy zawartości 2">
            <a:extLst>
              <a:ext uri="{FF2B5EF4-FFF2-40B4-BE49-F238E27FC236}">
                <a16:creationId xmlns:a16="http://schemas.microsoft.com/office/drawing/2014/main" id="{2FB83461-1FD6-432E-91B5-876904F57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125538"/>
            <a:ext cx="7521575" cy="35782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endParaRPr lang="pl-PL" altLang="pl-PL" sz="1800" b="0">
              <a:solidFill>
                <a:srgbClr val="0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l-PL" altLang="pl-PL" sz="2400" b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na tych gruntach </a:t>
            </a:r>
            <a:r>
              <a:rPr lang="pl-PL" altLang="pl-PL" sz="2400" b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 jest wyłączona </a:t>
            </a:r>
            <a:r>
              <a:rPr lang="pl-PL" altLang="pl-PL" sz="2400" b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możliwość prowadzenia innego rodzaju działalności, w tym rolniczej, a zatem prowadzonej </a:t>
            </a:r>
            <a:r>
              <a:rPr lang="pl-PL" altLang="pl-PL" sz="2400" b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ubocznie</a:t>
            </a:r>
            <a:r>
              <a:rPr lang="pl-PL" altLang="pl-PL" sz="2400" b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GB" altLang="pl-PL" sz="2400" b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796" name="Picture 6">
            <a:extLst>
              <a:ext uri="{FF2B5EF4-FFF2-40B4-BE49-F238E27FC236}">
                <a16:creationId xmlns:a16="http://schemas.microsoft.com/office/drawing/2014/main" id="{344BB32B-8664-416A-8323-2D385F78D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5084763"/>
            <a:ext cx="263842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EB7FBB1E-BC2E-4EE0-87D1-271F2C48D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18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Wyrok Naczelnego Sądu Administracyjnego z dnia 6 grudnia 2022 r. III FSK 1092/22</a:t>
            </a:r>
            <a:endParaRPr lang="pl-PL" sz="2000" dirty="0">
              <a:solidFill>
                <a:srgbClr val="C00000"/>
              </a:solidFill>
            </a:endParaRPr>
          </a:p>
        </p:txBody>
      </p:sp>
      <p:sp>
        <p:nvSpPr>
          <p:cNvPr id="35843" name="Symbol zastępczy zawartości 2">
            <a:extLst>
              <a:ext uri="{FF2B5EF4-FFF2-40B4-BE49-F238E27FC236}">
                <a16:creationId xmlns:a16="http://schemas.microsoft.com/office/drawing/2014/main" id="{7AD3D71C-A3BF-4E3B-9AEF-D13C6E8CB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pl-PL" altLang="pl-PL" sz="1800" b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grunt pomiędzy panelami, jak również pomiędzy panelami a ogrodzeniem należy kwalifikować jako zajęty na prowadzenie działalności gospodarczej, a zatem </a:t>
            </a:r>
            <a:r>
              <a:rPr lang="pl-PL" altLang="pl-PL" sz="1800" b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niezbędny do osiągnięcia zamierzonego rezultatu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l-PL" altLang="pl-PL" sz="1800" b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l-PL" altLang="pl-PL" sz="1800" b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przestrzeń pomiędzy rzędami paneli </a:t>
            </a:r>
            <a:r>
              <a:rPr lang="pl-PL" altLang="pl-PL" sz="1800" b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warunkuje właściwe wykorzystanie paneli</a:t>
            </a:r>
            <a:r>
              <a:rPr lang="pl-PL" altLang="pl-PL" sz="1800" b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celem wytworzenia energii i jest elementem realizacji wymogów technicznych jakie są stawiane tego typu urządzeniom, dlatego nie może przyjąć, że tylko grunt znajdujący się bezpośrednio pod panelami i stacją trafo został zajęty na prowadzenie działalności gospodarczej.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pl-PL" sz="2000" b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844" name="Picture 6">
            <a:extLst>
              <a:ext uri="{FF2B5EF4-FFF2-40B4-BE49-F238E27FC236}">
                <a16:creationId xmlns:a16="http://schemas.microsoft.com/office/drawing/2014/main" id="{DC970BF8-6E9B-45CE-A71B-9822E78EE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5084763"/>
            <a:ext cx="263842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2BF9C8AD-C45C-4D7E-AADD-31431DECF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18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Wyrok Naczelnego Sądu Administracyjnego z dnia 6 grudnia 2022 r. III FSK 1092/22</a:t>
            </a:r>
            <a:endParaRPr lang="pl-PL" sz="2000" dirty="0">
              <a:solidFill>
                <a:srgbClr val="C00000"/>
              </a:solidFill>
            </a:endParaRPr>
          </a:p>
        </p:txBody>
      </p:sp>
      <p:sp>
        <p:nvSpPr>
          <p:cNvPr id="37891" name="Symbol zastępczy zawartości 2">
            <a:extLst>
              <a:ext uri="{FF2B5EF4-FFF2-40B4-BE49-F238E27FC236}">
                <a16:creationId xmlns:a16="http://schemas.microsoft.com/office/drawing/2014/main" id="{BF598517-6E70-4EB8-8751-C7136E893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pl-PL" altLang="pl-PL" sz="1100" b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1 ust. 2a UPOL 	1 stycznia 2019 r.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l-PL" altLang="pl-PL" sz="1100" b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gruntów, budynków i budowli </a:t>
            </a:r>
            <a:r>
              <a:rPr lang="pl-PL" altLang="pl-PL" sz="1100" b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związanych z prowadzeniem działalności gospodarczej </a:t>
            </a:r>
            <a:r>
              <a:rPr lang="pl-PL" altLang="pl-PL" sz="1100" b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 zalicza się: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l-PL" altLang="pl-PL" sz="1100" b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	gruntów: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l-PL" altLang="pl-PL" sz="1100" b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	</a:t>
            </a:r>
            <a:r>
              <a:rPr lang="pl-PL" altLang="pl-PL" sz="1100" b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przez które przebiegają urządzenia, o których mowa w art. 49 § 1 ustawy z dnia 23 kwietnia 1964 r. - Kodeks cywilny (Dz. U. z 2022 r. poz. 1360</a:t>
            </a:r>
            <a:r>
              <a:rPr lang="pl-PL" altLang="pl-PL" sz="1100" b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wchodzące w skład przedsiębiorstwa przedsiębiorcy prowadzącego działalność telekomunikacyjną, działalność w zakresie przesyłania lub dystrybucji płynów, pary, gazów lub </a:t>
            </a:r>
            <a:r>
              <a:rPr lang="pl-PL" altLang="pl-PL" sz="1100" b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energii elektrycznej </a:t>
            </a:r>
            <a:r>
              <a:rPr lang="pl-PL" altLang="pl-PL" sz="1100" b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lub zajmującego się transportem wydobytego gazu ziemnego lub ropy naftowej,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l-PL" altLang="pl-PL" sz="1100" b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	</a:t>
            </a:r>
            <a:r>
              <a:rPr lang="pl-PL" altLang="pl-PL" sz="1100" b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zajętych na pasy technologiczne stanowiące grunt w otoczeniu urządzeń</a:t>
            </a:r>
            <a:r>
              <a:rPr lang="pl-PL" altLang="pl-PL" sz="1100" b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 których mowa w lit. a, konieczny dla zapewnienia właściwej eksploatacji tych urządzeń,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l-PL" altLang="pl-PL" sz="1100" b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	</a:t>
            </a:r>
            <a:r>
              <a:rPr lang="pl-PL" altLang="pl-PL" sz="1100" b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zajętych na strefy bezpieczeństwa </a:t>
            </a:r>
            <a:r>
              <a:rPr lang="pl-PL" altLang="pl-PL" sz="1100" b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oraz </a:t>
            </a:r>
            <a:r>
              <a:rPr lang="pl-PL" altLang="pl-PL" sz="1100" b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strefy kontrolowane urządzeń</a:t>
            </a:r>
            <a:r>
              <a:rPr lang="pl-PL" altLang="pl-PL" sz="1100" b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 których mowa w lit. a, służących do przesyłania lub dystrybucji ropy naftowej, paliw ciekłych lub paliw gazowych, lub transportu wydobytego gazu ziemnego lub ropy naftowej, które zostały określone w odrębnych przepisach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l-PL" altLang="pl-PL" sz="1100" b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altLang="pl-PL" sz="1100" b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chyba że grunty te są jednocześnie związane z prowadzeniem działalności gospodarczej innej niż działalność, o której mowa w lit. a.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l-PL" altLang="pl-PL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pl-PL" sz="2000" b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892" name="Picture 6">
            <a:extLst>
              <a:ext uri="{FF2B5EF4-FFF2-40B4-BE49-F238E27FC236}">
                <a16:creationId xmlns:a16="http://schemas.microsoft.com/office/drawing/2014/main" id="{90490759-D74C-487C-A306-CDC7EAF8C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5084763"/>
            <a:ext cx="263842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1511FE5D-6EAA-4D0C-B7D1-9AA3653E3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18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Wyrok Naczelnego Sądu Administracyjnego z dnia 6 grudnia 2022 r. III FSK 1092/22</a:t>
            </a:r>
            <a:endParaRPr lang="pl-PL" sz="2000" dirty="0">
              <a:solidFill>
                <a:srgbClr val="C00000"/>
              </a:solidFill>
            </a:endParaRPr>
          </a:p>
        </p:txBody>
      </p:sp>
      <p:sp>
        <p:nvSpPr>
          <p:cNvPr id="39939" name="Symbol zastępczy zawartości 2">
            <a:extLst>
              <a:ext uri="{FF2B5EF4-FFF2-40B4-BE49-F238E27FC236}">
                <a16:creationId xmlns:a16="http://schemas.microsoft.com/office/drawing/2014/main" id="{76A5FE1F-E2F6-4F90-B045-E101511D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pl-PL" altLang="pl-PL" sz="18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Naczelny Sąd Administracyjny podziela pogląd zaprezentowany przez WSA, że panele fotowoltaiczne nie stanowią urządzeń służących do doprowadzania energii elektrycznej.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l-PL" altLang="pl-PL" sz="1800">
              <a:solidFill>
                <a:srgbClr val="0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pl-PL" altLang="pl-PL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pl-PL" sz="2000" b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940" name="Picture 6">
            <a:extLst>
              <a:ext uri="{FF2B5EF4-FFF2-40B4-BE49-F238E27FC236}">
                <a16:creationId xmlns:a16="http://schemas.microsoft.com/office/drawing/2014/main" id="{25453D4C-ACE5-48E8-8AB7-597D3FF67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5084763"/>
            <a:ext cx="263842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3B9CE03C-36B9-43CF-A31A-E69316452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18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ORZECZNICTWO</a:t>
            </a:r>
            <a:endParaRPr lang="pl-PL" sz="2000" dirty="0">
              <a:solidFill>
                <a:srgbClr val="C00000"/>
              </a:solidFill>
            </a:endParaRPr>
          </a:p>
        </p:txBody>
      </p:sp>
      <p:sp>
        <p:nvSpPr>
          <p:cNvPr id="41987" name="Symbol zastępczy zawartości 2">
            <a:extLst>
              <a:ext uri="{FF2B5EF4-FFF2-40B4-BE49-F238E27FC236}">
                <a16:creationId xmlns:a16="http://schemas.microsoft.com/office/drawing/2014/main" id="{47689D60-3FEE-4DB7-8B18-0DE9A85DE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l-PL" altLang="pl-PL" sz="1800" b="0">
                <a:latin typeface="Calibri" panose="020F0502020204030204" pitchFamily="34" charset="0"/>
                <a:cs typeface="Calibri" panose="020F0502020204030204" pitchFamily="34" charset="0"/>
              </a:rPr>
              <a:t>grunty rolne, na których znajdują się ogrodzone farmy fotowoltaiczne, w całości są zajęte na prowadzenie działalności gospodarczej, co skutkuje ich opodatkowaniem podatkiem od nieruchomości, a konstatacji takiej nie stoi na przeszkodzie możliwość prowadzenia na tych gruntach, </a:t>
            </a:r>
            <a:r>
              <a:rPr lang="pl-PL" altLang="pl-PL" sz="1800" b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ograniczonym zakresie, </a:t>
            </a:r>
            <a:r>
              <a:rPr lang="pl-PL" altLang="pl-PL" sz="1800" b="0">
                <a:latin typeface="Calibri" panose="020F0502020204030204" pitchFamily="34" charset="0"/>
                <a:cs typeface="Calibri" panose="020F0502020204030204" pitchFamily="34" charset="0"/>
              </a:rPr>
              <a:t>określonych czynności w ramach działalności rolniczej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l-PL" altLang="pl-PL" sz="1800" b="0">
                <a:latin typeface="Calibri" panose="020F0502020204030204" pitchFamily="34" charset="0"/>
                <a:cs typeface="Calibri" panose="020F0502020204030204" pitchFamily="34" charset="0"/>
              </a:rPr>
              <a:t>Tak przykładowo sąd w wyrokach WSA w Rzeszowie z dnia 8 czerwca 2021 r., sygn. akt I SA/Rz 287/21, WSA w Gdańsku z dnia 8 lutego 2022 r., sygn. akt I SA/Gd 1320/21 czy też WSA w Olsztynie z dnia 10 listopada 2021 r., sygn. akt I SA/Ol 575/21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l-PL" altLang="pl-PL" sz="1800" b="0">
                <a:latin typeface="Calibri" panose="020F0502020204030204" pitchFamily="34" charset="0"/>
                <a:cs typeface="Calibri" panose="020F0502020204030204" pitchFamily="34" charset="0"/>
              </a:rPr>
              <a:t>NSA w wyroku z </a:t>
            </a:r>
            <a:r>
              <a:rPr lang="pl-PL" altLang="pl-PL" sz="1800" b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marca 2023 r. III FSK 1019/22</a:t>
            </a:r>
            <a:endParaRPr lang="en-GB" altLang="pl-PL" sz="2000" b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988" name="Picture 6">
            <a:extLst>
              <a:ext uri="{FF2B5EF4-FFF2-40B4-BE49-F238E27FC236}">
                <a16:creationId xmlns:a16="http://schemas.microsoft.com/office/drawing/2014/main" id="{6EAC716F-1BCC-48C4-A06D-9EA4890E6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5084763"/>
            <a:ext cx="263842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ymbol zastępczy zawartości 2">
            <a:extLst>
              <a:ext uri="{FF2B5EF4-FFF2-40B4-BE49-F238E27FC236}">
                <a16:creationId xmlns:a16="http://schemas.microsoft.com/office/drawing/2014/main" id="{D05E879C-2583-4C1F-90F9-73A898D8D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476250"/>
            <a:ext cx="7521575" cy="42037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Char char="•"/>
              <a:defRPr/>
            </a:pPr>
            <a:endParaRPr lang="pl-PL" altLang="pl-PL" sz="2000" b="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ctr" eaLnBrk="1" hangingPunct="1">
              <a:buFont typeface="Arial" panose="020B0604020202020204" pitchFamily="34" charset="0"/>
              <a:buChar char="•"/>
              <a:defRPr/>
            </a:pPr>
            <a:endParaRPr lang="pl-PL" altLang="pl-PL" sz="2000" b="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ctr" eaLnBrk="1" hangingPunct="1">
              <a:buFont typeface="Arial" panose="020B0604020202020204" pitchFamily="34" charset="0"/>
              <a:buChar char="•"/>
              <a:defRPr/>
            </a:pPr>
            <a:endParaRPr lang="pl-PL" altLang="pl-PL" sz="2000" b="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ctr" eaLnBrk="1" hangingPunct="1">
              <a:buFont typeface="Arial" panose="020B0604020202020204" pitchFamily="34" charset="0"/>
              <a:buChar char="•"/>
              <a:defRPr/>
            </a:pPr>
            <a:endParaRPr lang="pl-PL" altLang="pl-PL" sz="2000" b="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ctr" eaLnBrk="1" hangingPunct="1">
              <a:buFont typeface="Arial" panose="020B0604020202020204" pitchFamily="34" charset="0"/>
              <a:buChar char="•"/>
              <a:defRPr/>
            </a:pPr>
            <a:r>
              <a:rPr lang="pl-PL" altLang="pl-PL" sz="2000" b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CO TO ZNACZY „PRZY OKAZJI”</a:t>
            </a:r>
          </a:p>
          <a:p>
            <a:pPr marL="0" indent="0" algn="ctr" eaLnBrk="1" hangingPunct="1">
              <a:defRPr/>
            </a:pPr>
            <a:r>
              <a:rPr lang="pl-PL" altLang="pl-PL" sz="2000" b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ALBO „UBOCZNA” ?</a:t>
            </a:r>
            <a:endParaRPr lang="en-GB" altLang="pl-PL" sz="2000" b="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44035" name="Picture 6">
            <a:extLst>
              <a:ext uri="{FF2B5EF4-FFF2-40B4-BE49-F238E27FC236}">
                <a16:creationId xmlns:a16="http://schemas.microsoft.com/office/drawing/2014/main" id="{C3C0F512-FB00-47D4-8A94-C89973CD3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5084763"/>
            <a:ext cx="263842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8EB716D5-55FF-4018-9018-DA45E617A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18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Wyrok Naczelnego Sądu Administracyjnego z dnia 6 grudnia 2022 r. III FSK 1092/22</a:t>
            </a:r>
            <a:endParaRPr lang="pl-PL" sz="2000" dirty="0">
              <a:solidFill>
                <a:srgbClr val="C00000"/>
              </a:solidFill>
            </a:endParaRPr>
          </a:p>
        </p:txBody>
      </p:sp>
      <p:sp>
        <p:nvSpPr>
          <p:cNvPr id="9219" name="Symbol zastępczy zawartości 2">
            <a:extLst>
              <a:ext uri="{FF2B5EF4-FFF2-40B4-BE49-F238E27FC236}">
                <a16:creationId xmlns:a16="http://schemas.microsoft.com/office/drawing/2014/main" id="{5B460EF5-70B2-4538-BB17-E1FC54EF1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l-PL" altLang="pl-PL" sz="180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Powierzchnia gruntu, na której są umieszczone panele fotowoltaiczne wraz z infrastrukturą towarzyszącą podlegają opodatkowaniu podatkiem od nieruchomości z zastosowaniem stawek dla gruntów związanych z tą działalnością. </a:t>
            </a:r>
            <a:endParaRPr lang="pl-PL" altLang="pl-PL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l-PL" altLang="pl-PL" sz="180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(teza robocza)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pl-PL" altLang="pl-PL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pl-PL" sz="2000" b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6">
            <a:extLst>
              <a:ext uri="{FF2B5EF4-FFF2-40B4-BE49-F238E27FC236}">
                <a16:creationId xmlns:a16="http://schemas.microsoft.com/office/drawing/2014/main" id="{F3742558-99B7-461F-92BF-499BAF93B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5084763"/>
            <a:ext cx="263842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F4FABCE-8412-408F-BF8B-4E8A67612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9140000">
            <a:off x="784225" y="1576388"/>
            <a:ext cx="5213350" cy="1089025"/>
          </a:xfrm>
        </p:spPr>
        <p:txBody>
          <a:bodyPr/>
          <a:lstStyle/>
          <a:p>
            <a:pPr>
              <a:defRPr/>
            </a:pPr>
            <a:r>
              <a:rPr lang="pl-PL"/>
              <a:t>DZIĘKUJĘ ZA UWAGĘ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F044BAC-4B9B-4CE2-9962-74BAED8FD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800" y="2619375"/>
            <a:ext cx="3806825" cy="3324225"/>
          </a:xfrm>
        </p:spPr>
        <p:txBody>
          <a:bodyPr/>
          <a:lstStyle/>
          <a:p>
            <a:pPr marL="0" indent="0" algn="r" eaLnBrk="1" hangingPunct="1"/>
            <a:endParaRPr lang="pl-PL" altLang="pl-PL" sz="1800">
              <a:solidFill>
                <a:srgbClr val="9B2D1F"/>
              </a:solidFill>
              <a:cs typeface="Tunga" panose="020B0502040204020203" pitchFamily="34" charset="0"/>
            </a:endParaRPr>
          </a:p>
          <a:p>
            <a:pPr marL="0" indent="0" algn="r" eaLnBrk="1" hangingPunct="1"/>
            <a:endParaRPr lang="pl-PL" altLang="pl-PL" sz="1800">
              <a:solidFill>
                <a:srgbClr val="9B2D1F"/>
              </a:solidFill>
              <a:cs typeface="Tunga" panose="020B0502040204020203" pitchFamily="34" charset="0"/>
            </a:endParaRPr>
          </a:p>
          <a:p>
            <a:pPr marL="0" indent="0" algn="r" eaLnBrk="1" hangingPunct="1"/>
            <a:endParaRPr lang="pl-PL" altLang="pl-PL" sz="1800">
              <a:solidFill>
                <a:srgbClr val="9B2D1F"/>
              </a:solidFill>
              <a:cs typeface="Tunga" panose="020B0502040204020203" pitchFamily="34" charset="0"/>
            </a:endParaRPr>
          </a:p>
          <a:p>
            <a:pPr marL="0" indent="0" algn="r" eaLnBrk="1" hangingPunct="1"/>
            <a:r>
              <a:rPr lang="pl-PL" altLang="pl-PL" sz="1800">
                <a:solidFill>
                  <a:srgbClr val="9B2D1F"/>
                </a:solidFill>
                <a:cs typeface="Tunga" panose="020B0502040204020203" pitchFamily="34" charset="0"/>
              </a:rPr>
              <a:t>DR EWA PREJS</a:t>
            </a:r>
          </a:p>
          <a:p>
            <a:pPr marL="0" indent="0" algn="r" eaLnBrk="1" hangingPunct="1"/>
            <a:r>
              <a:rPr lang="pl-PL" altLang="pl-PL" sz="1800">
                <a:solidFill>
                  <a:srgbClr val="9B2D1F"/>
                </a:solidFill>
                <a:cs typeface="Tunga" panose="020B0502040204020203" pitchFamily="34" charset="0"/>
              </a:rPr>
              <a:t>Uniwersytet Mikołaja Kopernika</a:t>
            </a:r>
          </a:p>
          <a:p>
            <a:pPr marL="0" indent="0" algn="r" eaLnBrk="1" hangingPunct="1"/>
            <a:r>
              <a:rPr lang="pl-PL" altLang="pl-PL" sz="1800">
                <a:solidFill>
                  <a:srgbClr val="9B2D1F"/>
                </a:solidFill>
                <a:cs typeface="Tunga" panose="020B0502040204020203" pitchFamily="34" charset="0"/>
              </a:rPr>
              <a:t>eprejs@umk.pl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43A9E977-CDF5-4D77-B85C-7CACFFC83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18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Wyrok Naczelnego Sądu Administracyjnego z dnia 6 grudnia 2022 r. III FSK 1092/22</a:t>
            </a:r>
            <a:endParaRPr lang="pl-PL" sz="2000" dirty="0">
              <a:solidFill>
                <a:srgbClr val="C00000"/>
              </a:solidFill>
            </a:endParaRPr>
          </a:p>
        </p:txBody>
      </p:sp>
      <p:sp>
        <p:nvSpPr>
          <p:cNvPr id="11267" name="Symbol zastępczy zawartości 2">
            <a:extLst>
              <a:ext uri="{FF2B5EF4-FFF2-40B4-BE49-F238E27FC236}">
                <a16:creationId xmlns:a16="http://schemas.microsoft.com/office/drawing/2014/main" id="{31844C43-95E4-40D9-8041-9A7BF05C0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l-PL" altLang="pl-PL" sz="1800" b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 FAKTYCZNY ROK 2021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l-PL" altLang="pl-PL" sz="1800" b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dniu [...] sierpnia 2021 Skarżący złożył Organowi I instancji informację o nieruchomościach i obiektach budowlanych, informację o gruntach, w której wskazał, że </a:t>
            </a:r>
            <a:r>
              <a:rPr lang="pl-PL" altLang="pl-PL" sz="1800" b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lutym 2020 r. spółka S. sp. z o.o. na części działki nr [...] obręb Ł. rozpoczęła budowę farmy fotowoltaicznej.</a:t>
            </a:r>
            <a:r>
              <a:rPr lang="pl-PL" altLang="pl-PL" sz="1800" b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Wraz z informacją Skarżący złożył oświadczenie, iż [] </a:t>
            </a:r>
            <a:r>
              <a:rPr lang="pl-PL" altLang="pl-PL" sz="1800" b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cały ogrodzony teren </a:t>
            </a:r>
            <a:r>
              <a:rPr lang="pl-PL" altLang="pl-PL" sz="1800" b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pow. 1,5664 ha, zajęty przez Spółkę pod farmę fotowoltaiczną, nie jest przez niego użytkowany rolniczo od momentu rozpoczęcia prac budowlanych na gruncie, tj. od miesiąca lutego 2020 r. (zgodnie z 6 pkt 4 umowy dzierżawy z dnia [...] czerwca 2018 r.).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pl-PL" altLang="pl-PL" sz="1800" b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pl-PL" sz="2000" b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6">
            <a:extLst>
              <a:ext uri="{FF2B5EF4-FFF2-40B4-BE49-F238E27FC236}">
                <a16:creationId xmlns:a16="http://schemas.microsoft.com/office/drawing/2014/main" id="{D5D2906D-B5C2-4C32-A370-C7CE0B7B9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5084763"/>
            <a:ext cx="263842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B12602C5-0428-44A3-BC01-A2F2BEDF3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18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Wyrok Naczelnego Sądu Administracyjnego z dnia 6 grudnia 2022 r. III FSK 1092/22</a:t>
            </a:r>
            <a:endParaRPr lang="pl-PL" sz="2000" dirty="0">
              <a:solidFill>
                <a:srgbClr val="C00000"/>
              </a:solidFill>
            </a:endParaRPr>
          </a:p>
        </p:txBody>
      </p:sp>
      <p:sp>
        <p:nvSpPr>
          <p:cNvPr id="13315" name="Symbol zastępczy zawartości 2">
            <a:extLst>
              <a:ext uri="{FF2B5EF4-FFF2-40B4-BE49-F238E27FC236}">
                <a16:creationId xmlns:a16="http://schemas.microsoft.com/office/drawing/2014/main" id="{5E4FA9AC-58AE-432E-B2E2-71016B7E5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l-PL" altLang="pl-PL" sz="1800" b="0">
                <a:latin typeface="Calibri" panose="020F0502020204030204" pitchFamily="34" charset="0"/>
                <a:cs typeface="Calibri" panose="020F0502020204030204" pitchFamily="34" charset="0"/>
              </a:rPr>
              <a:t>W dniu [...] września 2021 roku Wójt Gminy C. wydał decyzję nr [...] w sprawie zmiany ostatecznej decyzji Wójta Gminy C. nr [...] z dnia [...] lutego 2021 r. i ustalił wysokość łącznego zobowiązania pieniężnego </a:t>
            </a:r>
            <a:r>
              <a:rPr lang="pl-PL" altLang="pl-PL" sz="1800" b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rok 2021 w kwocie 14.297 zł przyjmując, że 15.664 m2 działki</a:t>
            </a:r>
            <a:r>
              <a:rPr lang="pl-PL" altLang="pl-PL" sz="1800" b="0">
                <a:latin typeface="Calibri" panose="020F0502020204030204" pitchFamily="34" charset="0"/>
                <a:cs typeface="Calibri" panose="020F0502020204030204" pitchFamily="34" charset="0"/>
              </a:rPr>
              <a:t> nr [...] zajęte są na prowadzenie działalności gospodarczej.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l-PL" altLang="pl-PL" sz="1800" b="0">
                <a:latin typeface="Calibri" panose="020F0502020204030204" pitchFamily="34" charset="0"/>
                <a:cs typeface="Calibri" panose="020F0502020204030204" pitchFamily="34" charset="0"/>
              </a:rPr>
              <a:t>W dniu [...] września 2021 r. Skarżący </a:t>
            </a:r>
            <a:r>
              <a:rPr lang="pl-PL" altLang="pl-PL" sz="1800" b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złożył korektę deklaracji </a:t>
            </a:r>
            <a:r>
              <a:rPr lang="pl-PL" altLang="pl-PL" sz="1800" b="0">
                <a:latin typeface="Calibri" panose="020F0502020204030204" pitchFamily="34" charset="0"/>
                <a:cs typeface="Calibri" panose="020F0502020204030204" pitchFamily="34" charset="0"/>
              </a:rPr>
              <a:t>- informacji o nieruchomościach i obiektach budowlanych, informację o gruntach, w której wskazał, że po zakończeniu budowy farmy fotowoltaicznej, na prowadzenie działalności gospodarczej zajęty jest grunt pod panelami i stacją transformatorową o powierzchni </a:t>
            </a:r>
            <a:r>
              <a:rPr lang="pl-PL" altLang="pl-PL" sz="1800" b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4.900 m2.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n-GB" altLang="pl-PL" sz="1800" b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316" name="Picture 6">
            <a:extLst>
              <a:ext uri="{FF2B5EF4-FFF2-40B4-BE49-F238E27FC236}">
                <a16:creationId xmlns:a16="http://schemas.microsoft.com/office/drawing/2014/main" id="{93AFAEE2-6AB3-4CE9-B9F8-F4E71C2D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5084763"/>
            <a:ext cx="263842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416BFA66-8B5E-4DCE-A721-2F6FD20B1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18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Wyrok Naczelnego Sądu Administracyjnego z dnia 6 grudnia 2022 r. III FSK 1092/22</a:t>
            </a:r>
            <a:endParaRPr lang="pl-PL" sz="2000" dirty="0">
              <a:solidFill>
                <a:srgbClr val="C00000"/>
              </a:solidFill>
            </a:endParaRPr>
          </a:p>
        </p:txBody>
      </p:sp>
      <p:sp>
        <p:nvSpPr>
          <p:cNvPr id="15363" name="Symbol zastępczy zawartości 2">
            <a:extLst>
              <a:ext uri="{FF2B5EF4-FFF2-40B4-BE49-F238E27FC236}">
                <a16:creationId xmlns:a16="http://schemas.microsoft.com/office/drawing/2014/main" id="{F56CE410-CA22-4606-B2DE-462AFAD3E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pl-PL" altLang="pl-PL" sz="1800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l-PL" altLang="pl-PL" sz="1800" b="0">
                <a:latin typeface="Calibri" panose="020F0502020204030204" pitchFamily="34" charset="0"/>
                <a:cs typeface="Calibri" panose="020F0502020204030204" pitchFamily="34" charset="0"/>
              </a:rPr>
              <a:t>Skarżący wskazał, że </a:t>
            </a:r>
            <a:r>
              <a:rPr lang="pl-PL" altLang="pl-PL" sz="1800" b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grunt pomiędzy panelami</a:t>
            </a:r>
            <a:r>
              <a:rPr lang="pl-PL" altLang="pl-PL" sz="1800" b="0">
                <a:latin typeface="Calibri" panose="020F0502020204030204" pitchFamily="34" charset="0"/>
                <a:cs typeface="Calibri" panose="020F0502020204030204" pitchFamily="34" charset="0"/>
              </a:rPr>
              <a:t>, pomimo jego ogrodzenia, wykorzystywany jest rolniczo, a zatem nie ma podstaw do uznania go za zajęty na prowadzenie działalności gospodarczej.</a:t>
            </a:r>
            <a:endParaRPr lang="en-GB" altLang="pl-PL" sz="1800" b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364" name="Picture 6">
            <a:extLst>
              <a:ext uri="{FF2B5EF4-FFF2-40B4-BE49-F238E27FC236}">
                <a16:creationId xmlns:a16="http://schemas.microsoft.com/office/drawing/2014/main" id="{1EA58A04-0F32-4132-9F9D-59237AC25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5084763"/>
            <a:ext cx="263842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03D9FDF7-CBCB-4ADB-85A0-42214F99A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18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2 ust. 2 UPOL</a:t>
            </a:r>
            <a:endParaRPr lang="pl-PL" sz="2000" dirty="0">
              <a:solidFill>
                <a:srgbClr val="C00000"/>
              </a:solidFill>
            </a:endParaRPr>
          </a:p>
        </p:txBody>
      </p:sp>
      <p:sp>
        <p:nvSpPr>
          <p:cNvPr id="17411" name="Symbol zastępczy zawartości 2">
            <a:extLst>
              <a:ext uri="{FF2B5EF4-FFF2-40B4-BE49-F238E27FC236}">
                <a16:creationId xmlns:a16="http://schemas.microsoft.com/office/drawing/2014/main" id="{CAA81A85-DEE3-4DEB-8E3D-B90C19B3F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endParaRPr lang="pl-PL" altLang="pl-PL" sz="24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l-PL" altLang="pl-PL" sz="2000" b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Opodatkowaniu podatkiem od nieruchomości nie podlegają użytki rolne lub lasy, z wyjątkiem zajętych na prowadzenie działalności gospodarczej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l-PL" altLang="pl-PL" sz="2000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l-PL" altLang="pl-PL" sz="2000" b="0">
                <a:latin typeface="Calibri" panose="020F0502020204030204" pitchFamily="34" charset="0"/>
                <a:cs typeface="Calibri" panose="020F0502020204030204" pitchFamily="34" charset="0"/>
              </a:rPr>
              <a:t>nie przesądza kwalifikacja gruntu dokonana w ewidencji gruntów i budynków, lecz jego rzeczywiste przeznaczenie i wykorzystanie</a:t>
            </a:r>
            <a:endParaRPr lang="en-GB" altLang="pl-PL" sz="20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412" name="Picture 6">
            <a:extLst>
              <a:ext uri="{FF2B5EF4-FFF2-40B4-BE49-F238E27FC236}">
                <a16:creationId xmlns:a16="http://schemas.microsoft.com/office/drawing/2014/main" id="{A1560092-61A5-447C-832F-5359509B1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5084763"/>
            <a:ext cx="263842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ymbol zastępczy zawartości 1">
            <a:extLst>
              <a:ext uri="{FF2B5EF4-FFF2-40B4-BE49-F238E27FC236}">
                <a16:creationId xmlns:a16="http://schemas.microsoft.com/office/drawing/2014/main" id="{4D2C682B-1D21-4C12-800B-68B1BB8E6BB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196975"/>
            <a:ext cx="2808287" cy="2952750"/>
          </a:xfrm>
        </p:spPr>
      </p:pic>
      <p:sp>
        <p:nvSpPr>
          <p:cNvPr id="19459" name="Symbol zastępczy zawartości 2">
            <a:extLst>
              <a:ext uri="{FF2B5EF4-FFF2-40B4-BE49-F238E27FC236}">
                <a16:creationId xmlns:a16="http://schemas.microsoft.com/office/drawing/2014/main" id="{1E27DF8F-D4D8-4B00-8CF1-24237AD63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0588" y="1096963"/>
            <a:ext cx="3200400" cy="3052762"/>
          </a:xfrm>
        </p:spPr>
        <p:txBody>
          <a:bodyPr/>
          <a:lstStyle/>
          <a:p>
            <a:pPr marL="0" indent="0"/>
            <a:r>
              <a:rPr lang="pl-PL" altLang="pl-PL" sz="2000"/>
              <a:t>Czy użytki rolne zostały zajęte na prowadzenie tej działalności gospodarczej?</a:t>
            </a:r>
          </a:p>
          <a:p>
            <a:pPr marL="0" indent="0"/>
            <a:endParaRPr lang="pl-PL" altLang="pl-PL" sz="2000"/>
          </a:p>
          <a:p>
            <a:pPr marL="0" indent="0"/>
            <a:endParaRPr lang="pl-PL" altLang="pl-PL" sz="2000"/>
          </a:p>
          <a:p>
            <a:pPr marL="0" indent="0"/>
            <a:endParaRPr lang="pl-PL" altLang="pl-PL" sz="2000"/>
          </a:p>
          <a:p>
            <a:pPr marL="0" indent="0"/>
            <a:endParaRPr lang="pl-PL" altLang="pl-PL" sz="2000"/>
          </a:p>
          <a:p>
            <a:pPr marL="0" indent="0"/>
            <a:r>
              <a:rPr lang="pl-PL" altLang="pl-PL" sz="800"/>
              <a:t>Zródło: https://flexipowergroup.pl/czym-jest-farma-fotowoltaiczna-i-jak-dziala/</a:t>
            </a:r>
          </a:p>
        </p:txBody>
      </p:sp>
      <p:sp>
        <p:nvSpPr>
          <p:cNvPr id="5122" name="Tytuł 1">
            <a:extLst>
              <a:ext uri="{FF2B5EF4-FFF2-40B4-BE49-F238E27FC236}">
                <a16:creationId xmlns:a16="http://schemas.microsoft.com/office/drawing/2014/main" id="{3F399BA1-115C-48AE-9ADA-908E68A3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18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FARMA FOTOWOLTAICZNA</a:t>
            </a:r>
            <a:br>
              <a:rPr lang="pl-PL" sz="18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000" dirty="0">
              <a:solidFill>
                <a:srgbClr val="C00000"/>
              </a:solidFill>
            </a:endParaRPr>
          </a:p>
        </p:txBody>
      </p:sp>
      <p:pic>
        <p:nvPicPr>
          <p:cNvPr id="19461" name="Picture 6">
            <a:extLst>
              <a:ext uri="{FF2B5EF4-FFF2-40B4-BE49-F238E27FC236}">
                <a16:creationId xmlns:a16="http://schemas.microsoft.com/office/drawing/2014/main" id="{4DD82220-767D-4775-BEBF-6F75A2D0B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5084763"/>
            <a:ext cx="263842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3A9A7170-0BB7-4A84-9494-1F9D95BA6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18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2 ust. 2 UPOL</a:t>
            </a:r>
            <a:endParaRPr lang="pl-PL" sz="2000" dirty="0">
              <a:solidFill>
                <a:srgbClr val="C00000"/>
              </a:solidFill>
            </a:endParaRPr>
          </a:p>
        </p:txBody>
      </p:sp>
      <p:sp>
        <p:nvSpPr>
          <p:cNvPr id="21507" name="Symbol zastępczy zawartości 2">
            <a:extLst>
              <a:ext uri="{FF2B5EF4-FFF2-40B4-BE49-F238E27FC236}">
                <a16:creationId xmlns:a16="http://schemas.microsoft.com/office/drawing/2014/main" id="{A96F4D92-B75E-462D-A4D8-F0C59FC16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endParaRPr lang="pl-PL" altLang="pl-PL" sz="20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l-PL" altLang="pl-PL" sz="2000"/>
              <a:t>Ale…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l-PL" altLang="pl-PL" sz="2000"/>
              <a:t>czy zajęte na działalność gospodarczą są również takie grunty, na których prowadzona jest </a:t>
            </a:r>
            <a:r>
              <a:rPr lang="pl-PL" altLang="pl-PL" sz="2000">
                <a:solidFill>
                  <a:srgbClr val="C00000"/>
                </a:solidFill>
              </a:rPr>
              <a:t>także</a:t>
            </a:r>
            <a:r>
              <a:rPr lang="pl-PL" altLang="pl-PL" sz="2000"/>
              <a:t> inna, </a:t>
            </a:r>
            <a:r>
              <a:rPr lang="pl-PL" altLang="pl-PL" sz="2000">
                <a:solidFill>
                  <a:srgbClr val="C00000"/>
                </a:solidFill>
              </a:rPr>
              <a:t>uboczna działalność</a:t>
            </a:r>
            <a:r>
              <a:rPr lang="pl-PL" altLang="pl-PL" sz="2000"/>
              <a:t>, w tym rolnicza?</a:t>
            </a:r>
          </a:p>
        </p:txBody>
      </p:sp>
      <p:pic>
        <p:nvPicPr>
          <p:cNvPr id="21508" name="Picture 6">
            <a:extLst>
              <a:ext uri="{FF2B5EF4-FFF2-40B4-BE49-F238E27FC236}">
                <a16:creationId xmlns:a16="http://schemas.microsoft.com/office/drawing/2014/main" id="{0CD05BE5-A27B-4FC4-955A-63244C911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5084763"/>
            <a:ext cx="263842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F20B1907-82FD-4DCD-A4A3-482478EFA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pl-PL" sz="18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https://www.polenergia-pv.pl/blog/farma-fotowoltaiczna-jak-zaczac-co-to-jest-i-czy-sie-oplaca</a:t>
            </a:r>
            <a:endParaRPr lang="pl-PL" sz="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555" name="Symbol zastępczy zawartości 1">
            <a:extLst>
              <a:ext uri="{FF2B5EF4-FFF2-40B4-BE49-F238E27FC236}">
                <a16:creationId xmlns:a16="http://schemas.microsoft.com/office/drawing/2014/main" id="{4FC1FAFA-0C02-4CF4-9ABC-FB48E9B1C1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268413"/>
            <a:ext cx="6048375" cy="3600450"/>
          </a:xfrm>
        </p:spPr>
      </p:pic>
      <p:pic>
        <p:nvPicPr>
          <p:cNvPr id="23556" name="Picture 6">
            <a:extLst>
              <a:ext uri="{FF2B5EF4-FFF2-40B4-BE49-F238E27FC236}">
                <a16:creationId xmlns:a16="http://schemas.microsoft.com/office/drawing/2014/main" id="{02C991CA-F726-45F7-B55E-4A708B74C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5084763"/>
            <a:ext cx="263842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ąty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ąt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ą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6515</TotalTime>
  <Words>1152</Words>
  <Application>Microsoft Office PowerPoint</Application>
  <PresentationFormat>Pokaz na ekranie (4:3)</PresentationFormat>
  <Paragraphs>96</Paragraphs>
  <Slides>20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30" baseType="lpstr">
      <vt:lpstr>Times New Roman</vt:lpstr>
      <vt:lpstr>Arial</vt:lpstr>
      <vt:lpstr>Franklin Gothic Medium</vt:lpstr>
      <vt:lpstr>Franklin Gothic Book</vt:lpstr>
      <vt:lpstr>Wingdings</vt:lpstr>
      <vt:lpstr>Tunga</vt:lpstr>
      <vt:lpstr>Bookman Old Style</vt:lpstr>
      <vt:lpstr>Calibri</vt:lpstr>
      <vt:lpstr>Cambria</vt:lpstr>
      <vt:lpstr>Kąty</vt:lpstr>
      <vt:lpstr>      czy przestrzeń pomiędzy rzędami paneli fotowoltaicznych jest zajęta na prowadzenie działalności gospodarczej?</vt:lpstr>
      <vt:lpstr>Wyrok Naczelnego Sądu Administracyjnego z dnia 6 grudnia 2022 r. III FSK 1092/22</vt:lpstr>
      <vt:lpstr>Wyrok Naczelnego Sądu Administracyjnego z dnia 6 grudnia 2022 r. III FSK 1092/22</vt:lpstr>
      <vt:lpstr>Wyrok Naczelnego Sądu Administracyjnego z dnia 6 grudnia 2022 r. III FSK 1092/22</vt:lpstr>
      <vt:lpstr>Wyrok Naczelnego Sądu Administracyjnego z dnia 6 grudnia 2022 r. III FSK 1092/22</vt:lpstr>
      <vt:lpstr>Art. 2 ust. 2 UPOL</vt:lpstr>
      <vt:lpstr>FARMA FOTOWOLTAICZNA </vt:lpstr>
      <vt:lpstr>Art. 2 ust. 2 UPOL</vt:lpstr>
      <vt:lpstr> Źródło: https://www.polenergia-pv.pl/blog/farma-fotowoltaiczna-jak-zaczac-co-to-jest-i-czy-sie-oplaca</vt:lpstr>
      <vt:lpstr>  fot. Tomasz Rybarczyk</vt:lpstr>
      <vt:lpstr> hodowla królików</vt:lpstr>
      <vt:lpstr>Wyrok Naczelnego Sądu Administracyjnego z dnia 6 grudnia 2022 r. III FSK 1092/22  fot. Tomasz Rybarczyk</vt:lpstr>
      <vt:lpstr>Wyrok Naczelnego Sądu Administracyjnego z dnia 6 grudnia 2022 r. III FSK 1092/22</vt:lpstr>
      <vt:lpstr>Wyrok Naczelnego Sądu Administracyjnego z dnia 6 grudnia 2022 r. III FSK 1092/22</vt:lpstr>
      <vt:lpstr>Wyrok Naczelnego Sądu Administracyjnego z dnia 6 grudnia 2022 r. III FSK 1092/22</vt:lpstr>
      <vt:lpstr>Wyrok Naczelnego Sądu Administracyjnego z dnia 6 grudnia 2022 r. III FSK 1092/22</vt:lpstr>
      <vt:lpstr>Wyrok Naczelnego Sądu Administracyjnego z dnia 6 grudnia 2022 r. III FSK 1092/22</vt:lpstr>
      <vt:lpstr>ORZECZNICTWO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Omówienie projektu</dc:title>
  <dc:creator>Ewa Prejs</dc:creator>
  <cp:lastModifiedBy>Wojciech Morawski (wmoraw)</cp:lastModifiedBy>
  <cp:revision>315</cp:revision>
  <dcterms:created xsi:type="dcterms:W3CDTF">2007-05-24T17:50:51Z</dcterms:created>
  <dcterms:modified xsi:type="dcterms:W3CDTF">2023-06-07T18:25:04Z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TC010184561045</vt:lpwstr>
  </property>
</Properties>
</file>