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30" r:id="rId5"/>
    <p:sldId id="331" r:id="rId6"/>
    <p:sldId id="334" r:id="rId7"/>
    <p:sldId id="335" r:id="rId8"/>
    <p:sldId id="336" r:id="rId9"/>
    <p:sldId id="337" r:id="rId10"/>
    <p:sldId id="338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6521A-D4D1-4312-A371-8B061138C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CD21A6-F8FD-4F31-904F-AD0130E6C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E8B759-488A-46AF-8D97-2E69A1FF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299EAD-1C0D-4DAA-AF17-DD49AE18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6D0931-F525-49B6-8E03-C1CDCF83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13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784FC-B4B7-4B7D-B0B1-408A4401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3D4AA7-E609-48AA-B9B4-C52401996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453E85-7B4E-4857-A084-A21E4E9C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69D8B-8D4F-4ECD-8351-CEE12615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AADF6A-1115-464F-9FD0-FDC4BBE4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36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FA21F6-4F1A-41BE-AD44-305B4F335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85CE29-12FE-455B-86FA-A75242342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BBB5A8-878D-4740-BF64-FE06A27D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C8E42C-275A-4CBC-8EBF-D55D7D33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9DBAAA-68B8-40F2-899A-525E4741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4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59474-F783-4C5A-B400-96CC08E1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93C9AD-F9F4-4A9B-815C-82F1605F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138B0-1232-44E1-81BD-35F9A007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A004A9-7DA4-4B73-8B16-7EAD4A42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6544FB-630C-4BBC-BE17-B50D15F2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F3376-0170-40FC-914F-491966B0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28FA5F-A354-4A56-8D85-A27AD5B2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1E198E-A4DA-4BA7-8819-93319E69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0D90C1-7B3E-4CBF-B9A6-42790684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C0A88D-3826-4C81-A09F-501FF46D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33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35AA6B-FC00-464A-BD3B-547C7425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F06E9A-E337-451D-8324-4F624A09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F2CBFE-D4A6-445F-8E9E-2ECC1DF52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F0BBA5-975B-4954-99BF-54C1C0AF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BDB562-391A-46DE-8AAC-A79446DE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875B64-7110-4C36-9B46-83EB62F6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3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4F413-AEFF-464F-92DC-FC671523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EFD4E5-6EDA-4D1A-9C28-670C3E5A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6D7B8-F3C2-49E1-8089-F88BD451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01BB55-C59B-4181-83C2-73CC70EDB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B80515-E6B6-47F2-8835-7AFE4B798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913ED6-7913-46E1-8C03-DE8842E9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96F1E1D-2AB6-4AEE-8813-712A791C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F130F0-0DA1-4D1C-A9B1-B6F2A9DC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7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FC64F-F813-4142-A507-35A9794B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E3DD0B4-3ACC-492E-AEE3-CD89BB17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F8768C1-09F5-4C73-98C7-18F7F6DF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2C11BD-77EC-4483-A36F-9BE0386F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0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9363F6C-E2D1-4CB7-A3B2-D13159BD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DCB5843-C168-4A65-A5BC-F886F72C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A8B9F3-9308-4B8D-8DB0-DA44C870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0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00AB33-232E-4414-90D9-E4BF5A12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D92B16-25EC-4A98-AC04-8E35FBF1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DCF357-B126-45B8-A3B1-D53AEB73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A0ADC3-9BAF-4964-910F-F84B1E3D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740F48-033C-4118-982C-4B190A73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0D1397-AB5D-4B75-A475-4F4A1E12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28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E23A8-A62C-46E7-A669-9C55CB9E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278F1C-7203-4A03-B47A-FFC404486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D86BF7-4F0D-4E23-8F31-E970F3170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00EFF1-BCC2-4B2F-84EE-216B150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DD187F-1FB5-43C5-91DB-FEB0AD9E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C62C9F-FD70-4FCB-9FD1-E4378598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9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1A42E1C-A1B2-4EE7-BE2C-9BAC34C4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FEC7EB-DF7D-4B28-90AB-4E20AD54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DF2175-0BB7-4E26-96BB-454477E2B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924-0DD9-4FA4-8F08-19E854F63636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C312D3-F10E-435F-9E2C-E7E49EF55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E98D73-3FA3-4201-B6EC-F2D3E0BC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9C1F-8D52-4B02-8549-A903BB84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45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EECF834-6976-4CB3-ABBE-91EE796AF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>
            <a:spLocks/>
          </p:cNvSpPr>
          <p:nvPr/>
        </p:nvSpPr>
        <p:spPr>
          <a:xfrm>
            <a:off x="597325" y="2008738"/>
            <a:ext cx="61194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pl-PL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Dlaczego i kiedy działalność wodno-kanalizacyjna nie jest działalnością gospodarczą? </a:t>
            </a:r>
          </a:p>
          <a:p>
            <a:pPr algn="ctr"/>
            <a:endParaRPr lang="pl-PL" sz="28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cs typeface="Times New Roman" panose="02020603050405020304" pitchFamily="18" charset="0"/>
              </a:rPr>
              <a:t>wyrok WSA w Białymstoku z 17.02.2023 r., I SA/Bk 28/23 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Toruń, czerwiec 2023</a:t>
            </a:r>
          </a:p>
          <a:p>
            <a:pPr marL="457200" indent="-457200" algn="ctr">
              <a:buFontTx/>
              <a:buChar char="-"/>
            </a:pPr>
            <a:endParaRPr lang="pl-PL" sz="28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endParaRPr lang="pl-PL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rgbClr val="FF0000"/>
                </a:solidFill>
                <a:cs typeface="Arial" panose="020B0604020202020204" pitchFamily="34" charset="0"/>
              </a:rPr>
              <a:t>WOD-KAN – w wydziale gminy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Lublinie z dnia 5 lutego 2016 r., sygn. akt I SA/Lu 822/15, 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Białymstoku z 15.06.2022 r., I SA/Bk 138/22 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Rzeszowie z 19.01.2023 r., I SA/</a:t>
            </a:r>
            <a:r>
              <a:rPr lang="pl-PL" sz="1400" i="1" dirty="0" err="1">
                <a:cs typeface="Arial" panose="020B0604020202020204" pitchFamily="34" charset="0"/>
              </a:rPr>
              <a:t>Rz</a:t>
            </a:r>
            <a:r>
              <a:rPr lang="pl-PL" sz="1400" i="1" dirty="0">
                <a:cs typeface="Arial" panose="020B0604020202020204" pitchFamily="34" charset="0"/>
              </a:rPr>
              <a:t> 657/22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rgbClr val="FF0000"/>
                </a:solidFill>
                <a:cs typeface="Arial" panose="020B0604020202020204" pitchFamily="34" charset="0"/>
              </a:rPr>
              <a:t>WOD-KAN – w zakładzie budżetowym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Gdańsku z 9 sierpnia 2022 r., I SA/Gd 397/22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Gorzowie Wielkopolskim z 12.05.2022 r., I SA/Go 90/22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Gdańsku 21 lutego 2023 roku, sygn. I SA/Gd 1300/22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Szczecinie z dnia 15 lutego 2023 roku, sygn. I SA/</a:t>
            </a:r>
            <a:r>
              <a:rPr lang="pl-PL" sz="1400" i="1" dirty="0" err="1">
                <a:cs typeface="Arial" panose="020B0604020202020204" pitchFamily="34" charset="0"/>
              </a:rPr>
              <a:t>Sz</a:t>
            </a:r>
            <a:r>
              <a:rPr lang="pl-PL" sz="1400" i="1" dirty="0">
                <a:cs typeface="Arial" panose="020B0604020202020204" pitchFamily="34" charset="0"/>
              </a:rPr>
              <a:t> 678/22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Białymstoku z dnia 15 czerwca 2022 roku, sygn. I SA/Bk 138/22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rgbClr val="FF0000"/>
                </a:solidFill>
                <a:cs typeface="Arial" panose="020B0604020202020204" pitchFamily="34" charset="0"/>
              </a:rPr>
              <a:t>WOD-KAN – w jednostce budżetowej 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cs typeface="Arial" panose="020B0604020202020204" pitchFamily="34" charset="0"/>
              </a:rPr>
              <a:t>Wyrok WSA w Krakowie z 30.11.2021 r., I SA/Kr 1185/21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rgbClr val="FF0000"/>
                </a:solidFill>
                <a:cs typeface="Arial" panose="020B0604020202020204" pitchFamily="34" charset="0"/>
              </a:rPr>
              <a:t>WOD-KAN – w spółce komunalnej 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rgbClr val="00B0F0"/>
                </a:solidFill>
                <a:cs typeface="Arial" panose="020B0604020202020204" pitchFamily="34" charset="0"/>
              </a:rPr>
              <a:t>Wyrok WSA w Kielcach z 19.01.2023 r., I SA/</a:t>
            </a:r>
            <a:r>
              <a:rPr lang="pl-PL" sz="1400" i="1" dirty="0" err="1">
                <a:solidFill>
                  <a:srgbClr val="00B0F0"/>
                </a:solidFill>
                <a:cs typeface="Arial" panose="020B0604020202020204" pitchFamily="34" charset="0"/>
              </a:rPr>
              <a:t>Ke</a:t>
            </a:r>
            <a:r>
              <a:rPr lang="pl-PL" sz="1400" i="1" dirty="0">
                <a:solidFill>
                  <a:srgbClr val="00B0F0"/>
                </a:solidFill>
                <a:cs typeface="Arial" panose="020B0604020202020204" pitchFamily="34" charset="0"/>
              </a:rPr>
              <a:t> 357/22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3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F72D7A-0BEA-4B39-9C55-5D9759E5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55342" y="29543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Paweł Grzybowski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513 098 578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mail: pawel.grzybowski@ziemski.pl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7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biekt na zewnątrz, plaster miodu&#10;&#10;Opis wygenerowany automatycznie">
            <a:extLst>
              <a:ext uri="{FF2B5EF4-FFF2-40B4-BE49-F238E27FC236}">
                <a16:creationId xmlns:a16="http://schemas.microsoft.com/office/drawing/2014/main" id="{1027B474-7391-4DD8-ADDB-575AB67C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66965" y="2061882"/>
            <a:ext cx="454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668499" y="2613392"/>
            <a:ext cx="46257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Treść oraz kontekst prawny wyroku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Argumentacja uzasadnienia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Skutki oraz potencjalna aplikacja wyroku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Dyskusja</a:t>
            </a:r>
          </a:p>
        </p:txBody>
      </p:sp>
    </p:spTree>
    <p:extLst>
      <p:ext uri="{BB962C8B-B14F-4D97-AF65-F5344CB8AC3E}">
        <p14:creationId xmlns:p14="http://schemas.microsoft.com/office/powerpoint/2010/main" val="15674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dirty="0"/>
              <a:t>wyrok WSA w Białymstoku z 17.02.2023 r., I SA/Bk 28/23</a:t>
            </a:r>
            <a:endParaRPr lang="pl-PL" sz="18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prstClr val="black"/>
                </a:solidFill>
                <a:cs typeface="Arial" panose="020B0604020202020204" pitchFamily="34" charset="0"/>
              </a:rPr>
              <a:t>Budowle wchodzące w skład infrastruktury będące własnością Gminy, administrowane przez Zakład, służące do wykonywania zadań z zakresu zbiorowego dostarczania wody i odprowadzania ścieków nie są związane z prowadzeniem działalności gospodarczej, i tym samym nie podlegają opodatkowaniu podatkiem od nieruchomości na podstawie art. 1a ust. 1 pkt 3 </a:t>
            </a:r>
            <a:r>
              <a:rPr lang="pl-PL" sz="1800" i="1" dirty="0" err="1">
                <a:solidFill>
                  <a:prstClr val="black"/>
                </a:solidFill>
                <a:cs typeface="Arial" panose="020B0604020202020204" pitchFamily="34" charset="0"/>
              </a:rPr>
              <a:t>u.p.o.l</a:t>
            </a:r>
            <a:r>
              <a:rPr lang="pl-PL" sz="1800" i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pl-PL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1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rmAutofit/>
          </a:bodyPr>
          <a:lstStyle/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Stan faktyczny: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Zakład Gospodarki Komunalnej (zakład budżetowy) - wiosek o wydanie interpretacji indywidualnej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Zakład wykonuje zadania Gminy o charakterze użyteczności publicznej, których celem jest bieżące i nieprzerwane zaspokajanie zbiorowych potrzeb mieszkańców Gminy w drodze świadczenia usług powszechnie dostępnych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Zakład jest administratorem należącej do Gminy infrastruktury wodno-kanalizacyjnej, w skład której wchodzą sieci wodociągowe i kanalizacyjne, hydrofornie, oczyszczalnie i przepompownie ścieków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Przewidywana marża zysku w </a:t>
            </a:r>
            <a:r>
              <a:rPr lang="pl-PL" sz="1600" dirty="0" err="1"/>
              <a:t>taryfir</a:t>
            </a:r>
            <a:r>
              <a:rPr lang="pl-PL" sz="1600" dirty="0"/>
              <a:t> została ustalona na poziomie zerowym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Z zapisów, uzasadnień wniosków taryfowych oraz faktycznych działań Zakładu jednoznacznie wynika, iż intencją Zakładu (Gminy) nie jest osiąganie zysku z tytułu realizacji zadań w zakresie zbiorowego odprowadzania ścieków przy wykorzystaniu infrastruktury.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600" dirty="0"/>
              <a:t>Wszelkie przychody przewidziane w taryfach służą wyłącznie do pokrycia kosztów związanych z zaspokajaniem zbiorowych potrzeb Gminy, tj. przede wszystkim bieżącą eksploatacją, utrzymaniem, jak i niezbędnymi remontami infrastruktury.</a:t>
            </a:r>
            <a:endParaRPr lang="pl-PL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0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Autofit/>
          </a:bodyPr>
          <a:lstStyle/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Stan prawny: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/>
              <a:t>art. 1a ust. 1 pkt 3 </a:t>
            </a:r>
            <a:r>
              <a:rPr lang="pl-PL" sz="1400" dirty="0" err="1"/>
              <a:t>upol</a:t>
            </a:r>
            <a:r>
              <a:rPr lang="pl-PL" sz="1400" dirty="0"/>
              <a:t> - grunty, budynki i budowle związane z prowadzeniem działalności gospodarczej - grunty, budynki i budowle będące w posiadaniu przedsiębiorcy lub innego podmiotu prowadzącego działalność gospodarczą, z zastrzeżeniem ust. 2a;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/>
              <a:t>art. 1a ust. 1 pkt 3 </a:t>
            </a:r>
            <a:r>
              <a:rPr lang="pl-PL" sz="1400" dirty="0" err="1"/>
              <a:t>upol</a:t>
            </a:r>
            <a:r>
              <a:rPr lang="pl-PL" sz="1400" dirty="0"/>
              <a:t> - działalność gospodarcza - działalność, o której mowa w ustawie z dnia 6 marca 2018 r. - Prawo przedsiębiorców (Dz. U. z 2021 r. poz. 162 i 2105 oraz z 2022 r. poz. 24, 974 i 1570);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/>
              <a:t>art.  3. </a:t>
            </a:r>
            <a:r>
              <a:rPr lang="pl-PL" sz="1400" dirty="0" err="1"/>
              <a:t>Pp</a:t>
            </a:r>
            <a:r>
              <a:rPr lang="pl-PL" sz="1400" dirty="0"/>
              <a:t> - Działalnością gospodarczą jest zorganizowana działalność zarobkowa, wykonywana we własnym imieniu i w sposób ciągły.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/>
              <a:t>art. 4 ust. 1 </a:t>
            </a:r>
            <a:r>
              <a:rPr lang="pl-PL" sz="1400" dirty="0" err="1"/>
              <a:t>Pp</a:t>
            </a:r>
            <a:r>
              <a:rPr lang="pl-PL" sz="1400" dirty="0"/>
              <a:t> - Przedsiębiorcą jest osoba fizyczna, osoba prawna lub jednostka organizacyjna niebędąca osobą prawną, której odrębna ustawa przyznaje zdolność prawną, wykonująca działalność gospodarczą.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endParaRPr lang="pl-PL" sz="1400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600" i="1" dirty="0">
                <a:solidFill>
                  <a:srgbClr val="FF0000"/>
                </a:solidFill>
                <a:cs typeface="Arial" panose="020B0604020202020204" pitchFamily="34" charset="0"/>
              </a:rPr>
              <a:t>Kontekst prawny:</a:t>
            </a:r>
            <a:endParaRPr lang="pl-PL" sz="1600" i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600" i="1" dirty="0">
                <a:solidFill>
                  <a:prstClr val="black"/>
                </a:solidFill>
                <a:cs typeface="Arial" panose="020B0604020202020204" pitchFamily="34" charset="0"/>
              </a:rPr>
              <a:t>Art. 1a ust. 1 pkt 3 ustawy z dnia 12 stycznia 1991 r. o podatkach i opłatach lokalnych (Dz. U. z 2019 r. poz. 1170) rozumiany w ten sposób, że o </a:t>
            </a:r>
            <a:r>
              <a:rPr lang="pl-PL" sz="1600" i="1" dirty="0">
                <a:solidFill>
                  <a:srgbClr val="FF0000"/>
                </a:solidFill>
                <a:cs typeface="Arial" panose="020B0604020202020204" pitchFamily="34" charset="0"/>
              </a:rPr>
              <a:t>związaniu</a:t>
            </a:r>
            <a:r>
              <a:rPr lang="pl-PL" sz="1600" i="1" dirty="0">
                <a:solidFill>
                  <a:prstClr val="black"/>
                </a:solidFill>
                <a:cs typeface="Arial" panose="020B0604020202020204" pitchFamily="34" charset="0"/>
              </a:rPr>
              <a:t> gruntu, budynku lub budowli z prowadzeniem działalności gospodarczej </a:t>
            </a:r>
            <a:r>
              <a:rPr lang="pl-PL" sz="1600" i="1" dirty="0">
                <a:solidFill>
                  <a:srgbClr val="FF0000"/>
                </a:solidFill>
                <a:cs typeface="Arial" panose="020B0604020202020204" pitchFamily="34" charset="0"/>
              </a:rPr>
              <a:t>decyduje wyłącznie posiadanie </a:t>
            </a:r>
            <a:r>
              <a:rPr lang="pl-PL" sz="1600" i="1" dirty="0">
                <a:solidFill>
                  <a:prstClr val="black"/>
                </a:solidFill>
                <a:cs typeface="Arial" panose="020B0604020202020204" pitchFamily="34" charset="0"/>
              </a:rPr>
              <a:t>gruntu, budynku lub budowli przez przedsiębiorcę lub inny podmiot prowadzący działalność gospodarczą, jest </a:t>
            </a:r>
            <a:r>
              <a:rPr lang="pl-PL" sz="1600" i="1" dirty="0">
                <a:solidFill>
                  <a:srgbClr val="FF0000"/>
                </a:solidFill>
                <a:cs typeface="Arial" panose="020B0604020202020204" pitchFamily="34" charset="0"/>
              </a:rPr>
              <a:t>niezgodny </a:t>
            </a:r>
            <a:r>
              <a:rPr lang="pl-PL" sz="1600" i="1" dirty="0">
                <a:solidFill>
                  <a:prstClr val="black"/>
                </a:solidFill>
                <a:cs typeface="Arial" panose="020B0604020202020204" pitchFamily="34" charset="0"/>
              </a:rPr>
              <a:t>z art. 64 ust. 1 w związku z art. 31 ust. 3 i art. 84 Konstytucji Rzeczypospolitej Polskiej.</a:t>
            </a:r>
            <a:endParaRPr lang="pl-PL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C00000"/>
                </a:solidFill>
                <a:cs typeface="Arial" panose="020B0604020202020204" pitchFamily="34" charset="0"/>
              </a:rPr>
              <a:t>Wyrok TK z 24.02.2021 r., SK 39/19, OTK-A 2021, nr 14</a:t>
            </a:r>
            <a:r>
              <a:rPr lang="pl-PL" sz="1600" dirty="0">
                <a:solidFill>
                  <a:srgbClr val="C00000"/>
                </a:solidFill>
              </a:rPr>
              <a:t>.</a:t>
            </a:r>
            <a:r>
              <a:rPr lang="pl-PL" sz="16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endParaRPr lang="pl-PL" sz="1400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400" dirty="0"/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l-PL" b="1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Uzasadnienie wyroku: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Skarga jest dopuszczalna;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Działalność nosi cechy zorganizowania i ciągłości oraz jest wykonywana we własnym imieniu.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Brak spełnienia warunku zarobkowego charakteru prowadzonej przez siebie działalności.</a:t>
            </a:r>
            <a:endParaRPr lang="pl-PL" sz="1800" dirty="0"/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Zarobkowy charakter działalności jest podstawową i kluczową cechą charakteryzującą działalność gospodarczą.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Aspekt subiektywny jest związany z celem podmiotu prowadzącego daną działalność, tj. działalnością zarobkową będzie działalność prowadzona z zamiarem osiągnięcia zysków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Działalność jest zarobkowa, jeśli jest prowadzona w celu osiągnięcia dochodu (zarobku) rozumianego jako nadwyżka przychodów nad poniesionymi kosztami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Uznaje się więc, że jeżeli podmiot zakłada osiągnięcie w związku z działalnością i w jej efekcie nadwyżki przychodów nad poniesionymi kosztami, a więc osiągnięcie dochodu, oznacza to, że został określony cel zarobkowy takiej aktywności. Samo określenie celu ma jednak wymiar subiektywny i mieści się w sferze zamiaru danego podmiotu</a:t>
            </a:r>
            <a:endParaRPr lang="pl-PL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b="1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Uzasadnienie wyroku: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Według kryterium obiektywnego, dla przyjęcia zarobkowego charakteru działalności istotne jest ustalenie, czy dany podmiot faktycznie prowadzi działalność, która obiektywnie może przynosić dochód.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O zarobkowym charakterze działalności gospodarczej nie decyduje faktyczne osiągnięcie zysku, lecz zamiar jego osiągnięcia (cel).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W przedstawionym we wniosku interpretacyjnym stanie faktycznym, w wymiarze subiektywnym strona skarżąca nie prowadzi działalności z zamiarem osiągnięcia zysków, celem jej działalności jest zaspokojenie potrzeb ludności w zakresie zadań własnych Gminy.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Pogląd, że posiadanie przez przedsiębiorcę składnika majątkowego jest równoznaczne z tym, że składnik ten jest każdorazowo związany z prowadzeniem działalności gospodarczej, należy uznać za nieaktualny na gruncie ustawy o podatkach i opłatach lokalnych.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8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Autofit/>
          </a:bodyPr>
          <a:lstStyle/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Skutki: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 err="1"/>
              <a:t>Wod-kan</a:t>
            </a:r>
            <a:r>
              <a:rPr lang="pl-PL" sz="1800" dirty="0"/>
              <a:t> nie jest działalnością gospodarczą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Brak podatku od budowli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Brak podatku od nieruchomości od gruntu rolnego lub leśnego (np. strefy ochronne ujęć wody)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Grunt inny niż leśny i rolny według stawek pozostałych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Budynki według stawek pozostałych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Możliwość wyeliminowania uchwał zwalniających </a:t>
            </a:r>
            <a:r>
              <a:rPr lang="pl-PL" sz="1800" dirty="0" err="1"/>
              <a:t>wod-kan</a:t>
            </a:r>
            <a:r>
              <a:rPr lang="pl-PL" sz="1800" dirty="0"/>
              <a:t>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Możliwość zastosowania zwolnienia z art. 7 ust .1 pkt 15 </a:t>
            </a:r>
            <a:r>
              <a:rPr lang="pl-PL" sz="1800" dirty="0" err="1"/>
              <a:t>upol</a:t>
            </a:r>
            <a:endParaRPr lang="pl-PL" sz="1800" dirty="0"/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Niższy dochód podatkowy (wpływ na wskaźnik G) – istotne w szczególności w przypadku jednostek budżetowych oraz wydziałów w urzędzie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800" i="1" dirty="0">
              <a:solidFill>
                <a:srgbClr val="FF0000"/>
              </a:solidFill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</a:rPr>
              <a:t>Warunki: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Brak marży zysku w taryfie – brak subiektywnego zamiaru uzyskania zarobku.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8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44F5D1-0954-4B9C-9B4B-0BF8057A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38151" y="1068778"/>
            <a:ext cx="10640291" cy="556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/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pl-PL" sz="1400" i="1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  <a:cs typeface="Arial" panose="020B0604020202020204" pitchFamily="34" charset="0"/>
              </a:rPr>
              <a:t>Wątpliwości (okoliczności dyskusyjne):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Czy zakres obowiązku podatkowego powinno uzależniać się od subiektywnego nastawienia podatnika?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Czy brak marży zysku w taryfie to jedyny przejaw braku subiektywnego zamiaru uzyskania zarobku?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Czy istnieje subiektywny zamiar realizacji zadań własnych Gminy (a więc brak zamiaru uzyskania zarobku) przy zaplanowaniu marży zysku na poziomie ok 0,09% przychodów rocznych?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Czy sama marża zysku wobec notowanych strat powoduje, że występuje działalność gospodarcza?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Czy zatwierdzanie taryf i konieczność ustalania „rozsądnej marzy zysku” odnosi wpływ na zarobkowość działalności </a:t>
            </a:r>
            <a:r>
              <a:rPr lang="pl-PL" sz="1800" dirty="0" err="1"/>
              <a:t>wod-kan</a:t>
            </a:r>
            <a:r>
              <a:rPr lang="pl-PL" sz="1800" dirty="0"/>
              <a:t>?</a:t>
            </a:r>
          </a:p>
          <a:p>
            <a:pPr marL="274320" lvl="1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800" i="1" dirty="0">
                <a:solidFill>
                  <a:srgbClr val="FF0000"/>
                </a:solidFill>
              </a:rPr>
              <a:t>Aplikacyjny charakter linii orzeczniczej 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Spółka komunalna?</a:t>
            </a:r>
          </a:p>
          <a:p>
            <a:pPr marL="560070" lvl="1" indent="-285750" algn="just">
              <a:lnSpc>
                <a:spcPct val="140000"/>
              </a:lnSpc>
              <a:spcBef>
                <a:spcPts val="0"/>
              </a:spcBef>
            </a:pPr>
            <a:r>
              <a:rPr lang="pl-PL" sz="1800" dirty="0"/>
              <a:t>Inna działalność użyteczności publicznej?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074745" y="588647"/>
            <a:ext cx="5745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dirty="0"/>
              <a:t>wyrok WSA w Białymstoku z 17.02.2023 r., I SA/Bk 28/23</a:t>
            </a:r>
            <a:endParaRPr lang="pl-PL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3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1268</Words>
  <Application>Microsoft Office PowerPoint</Application>
  <PresentationFormat>Panoramiczny</PresentationFormat>
  <Paragraphs>107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Skowronek</dc:creator>
  <cp:lastModifiedBy>Wojciech Morawski (wmoraw)</cp:lastModifiedBy>
  <cp:revision>39</cp:revision>
  <dcterms:created xsi:type="dcterms:W3CDTF">2021-04-22T07:23:37Z</dcterms:created>
  <dcterms:modified xsi:type="dcterms:W3CDTF">2023-05-31T10:42:15Z</dcterms:modified>
</cp:coreProperties>
</file>