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16"/>
  </p:notesMasterIdLst>
  <p:handoutMasterIdLst>
    <p:handoutMasterId r:id="rId17"/>
  </p:handoutMasterIdLst>
  <p:sldIdLst>
    <p:sldId id="1065" r:id="rId5"/>
    <p:sldId id="1187" r:id="rId6"/>
    <p:sldId id="1205" r:id="rId7"/>
    <p:sldId id="1204" r:id="rId8"/>
    <p:sldId id="1201" r:id="rId9"/>
    <p:sldId id="1206" r:id="rId10"/>
    <p:sldId id="1202" r:id="rId11"/>
    <p:sldId id="1195" r:id="rId12"/>
    <p:sldId id="1207" r:id="rId13"/>
    <p:sldId id="1208" r:id="rId14"/>
    <p:sldId id="270" r:id="rId15"/>
  </p:sldIdLst>
  <p:sldSz cx="13439775" cy="7559675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4" userDrawn="1">
          <p15:clr>
            <a:srgbClr val="A4A3A4"/>
          </p15:clr>
        </p15:guide>
        <p15:guide id="2" pos="559" userDrawn="1">
          <p15:clr>
            <a:srgbClr val="A4A3A4"/>
          </p15:clr>
        </p15:guide>
        <p15:guide id="3" pos="7862" userDrawn="1">
          <p15:clr>
            <a:srgbClr val="A4A3A4"/>
          </p15:clr>
        </p15:guide>
        <p15:guide id="4" orient="horz" pos="4241" userDrawn="1">
          <p15:clr>
            <a:srgbClr val="A4A3A4"/>
          </p15:clr>
        </p15:guide>
        <p15:guide id="5" pos="8021" userDrawn="1">
          <p15:clr>
            <a:srgbClr val="A4A3A4"/>
          </p15:clr>
        </p15:guide>
        <p15:guide id="7" pos="1466" userDrawn="1">
          <p15:clr>
            <a:srgbClr val="A4A3A4"/>
          </p15:clr>
        </p15:guide>
        <p15:guide id="8" orient="horz" pos="18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006155-AF89-78E2-0DB8-235CB1BE692D}" name="Magdalena Balcerzak" initials="MB" userId="Magdalena Balcerzak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łgosia Janaszek" initials="MJ" lastIdx="1" clrIdx="0">
    <p:extLst>
      <p:ext uri="{19B8F6BF-5375-455C-9EA6-DF929625EA0E}">
        <p15:presenceInfo xmlns:p15="http://schemas.microsoft.com/office/powerpoint/2012/main" userId="3114d51913075fd8" providerId="Windows Live"/>
      </p:ext>
    </p:extLst>
  </p:cmAuthor>
  <p:cmAuthor id="2" name="Crido" initials="Crido" lastIdx="1" clrIdx="1">
    <p:extLst>
      <p:ext uri="{19B8F6BF-5375-455C-9EA6-DF929625EA0E}">
        <p15:presenceInfo xmlns:p15="http://schemas.microsoft.com/office/powerpoint/2012/main" userId="Crido" providerId="None"/>
      </p:ext>
    </p:extLst>
  </p:cmAuthor>
  <p:cmAuthor id="3" name="Arkady Zadrożny" initials="AZ" lastIdx="1" clrIdx="2">
    <p:extLst>
      <p:ext uri="{19B8F6BF-5375-455C-9EA6-DF929625EA0E}">
        <p15:presenceInfo xmlns:p15="http://schemas.microsoft.com/office/powerpoint/2012/main" userId="S::Arkady.Zadrozny@crido.pl::b7d47056-1afb-4a31-ad88-537bb8ad66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57"/>
    <a:srgbClr val="F64C0E"/>
    <a:srgbClr val="F76531"/>
    <a:srgbClr val="E24108"/>
    <a:srgbClr val="F9906B"/>
    <a:srgbClr val="FCD6C8"/>
    <a:srgbClr val="F87D52"/>
    <a:srgbClr val="F99673"/>
    <a:srgbClr val="FCD3C4"/>
    <a:srgbClr val="FAA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89151" autoAdjust="0"/>
  </p:normalViewPr>
  <p:slideViewPr>
    <p:cSldViewPr snapToGrid="0">
      <p:cViewPr varScale="1">
        <p:scale>
          <a:sx n="54" d="100"/>
          <a:sy n="54" d="100"/>
        </p:scale>
        <p:origin x="796" y="48"/>
      </p:cViewPr>
      <p:guideLst>
        <p:guide orient="horz" pos="884"/>
        <p:guide pos="559"/>
        <p:guide pos="7862"/>
        <p:guide orient="horz" pos="4241"/>
        <p:guide pos="8021"/>
        <p:guide pos="1466"/>
        <p:guide orient="horz" pos="181"/>
      </p:guideLst>
    </p:cSldViewPr>
  </p:slideViewPr>
  <p:outlineViewPr>
    <p:cViewPr>
      <p:scale>
        <a:sx n="33" d="100"/>
        <a:sy n="33" d="100"/>
      </p:scale>
      <p:origin x="0" y="-114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11.xml"/><Relationship Id="rId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50F7E020-1337-42AB-8C82-17F78B8AD1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8215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A0948C5-BF36-401E-8D81-25B403ABBA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4" y="0"/>
            <a:ext cx="2946347" cy="498215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28D690EE-5506-4E65-AF1B-7ABF9472F41B}" type="datetimeFigureOut">
              <a:rPr lang="pl-PL" smtClean="0"/>
              <a:t>31.05.2023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883B888-941E-4DFB-960C-0E2B4EC3C2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1601"/>
            <a:ext cx="2946347" cy="498214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80194EA-0E61-49F9-AF62-089B9E679B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4" y="9431601"/>
            <a:ext cx="2946347" cy="498214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749F215C-EFF0-4CE7-8953-A515599709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0594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8215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344" y="0"/>
            <a:ext cx="2946347" cy="498215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437F0394-940B-4227-A0BE-FC080A89E588}" type="datetimeFigureOut">
              <a:rPr lang="pl-PL" smtClean="0"/>
              <a:t>31.05.2023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23" tIns="45711" rIns="91423" bIns="45711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46347" cy="498214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344" y="9431601"/>
            <a:ext cx="2946347" cy="498214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80151D18-6AA3-4D4C-836F-98C017AE5B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605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1D18-6AA3-4D4C-836F-98C017AE5B0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4260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1D18-6AA3-4D4C-836F-98C017AE5B0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7720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1D18-6AA3-4D4C-836F-98C017AE5B0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805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1D18-6AA3-4D4C-836F-98C017AE5B0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12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 granat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4751" y="5607424"/>
            <a:ext cx="11227532" cy="104358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4751" y="6680687"/>
            <a:ext cx="11227532" cy="6654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67875" y="4854754"/>
            <a:ext cx="3023950" cy="4024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pl-PL" sz="1000" b="1" smtClean="0">
                <a:solidFill>
                  <a:schemeClr val="bg1"/>
                </a:solidFill>
                <a:latin typeface="+mj-lt"/>
              </a:defRPr>
            </a:lvl1pPr>
          </a:lstStyle>
          <a:p>
            <a:pPr algn="r" defTabSz="950203">
              <a:lnSpc>
                <a:spcPct val="90000"/>
              </a:lnSpc>
              <a:spcBef>
                <a:spcPts val="1039"/>
              </a:spcBef>
            </a:pPr>
            <a:fld id="{7B9BC07F-9FB5-4D8F-BD34-549B1744EB34}" type="datetime4">
              <a:rPr lang="pl-PL" smtClean="0"/>
              <a:pPr algn="r" defTabSz="950203">
                <a:lnSpc>
                  <a:spcPct val="90000"/>
                </a:lnSpc>
                <a:spcBef>
                  <a:spcPts val="1039"/>
                </a:spcBef>
              </a:pPr>
              <a:t>31 maja 2023</a:t>
            </a:fld>
            <a:endParaRPr lang="pl-PL"/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016992CB-27A8-4376-888F-16CBA6B2E0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47" y="4755579"/>
            <a:ext cx="6233980" cy="501650"/>
          </a:xfrm>
        </p:spPr>
        <p:txBody>
          <a:bodyPr anchor="b">
            <a:norm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IMIĘ NAZWISKO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5DD5B6B-D861-4477-9C47-7F243FDBA1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10" y="691452"/>
            <a:ext cx="1345969" cy="25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5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050" y="1440000"/>
            <a:ext cx="11629907" cy="504000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17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_kres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050" y="1440000"/>
            <a:ext cx="11629907" cy="504000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 baseline="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 baseline="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 baseline="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 baseline="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8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 wyjustowa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056" y="1440000"/>
            <a:ext cx="11629906" cy="5040000"/>
          </a:xfrm>
        </p:spPr>
        <p:txBody>
          <a:bodyPr>
            <a:normAutofit/>
          </a:bodyPr>
          <a:lstStyle>
            <a:lvl1pPr marL="0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1pPr>
            <a:lvl2pPr marL="475101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2pPr>
            <a:lvl3pPr marL="950203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3pPr>
            <a:lvl4pPr marL="1425304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4pPr>
            <a:lvl5pPr marL="1900407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263E4-C09E-4BFC-BA9A-EDED15B8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A0A7BD-65DC-479B-8B51-A47F06E7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77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 1/2 stro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052" y="1440000"/>
            <a:ext cx="5882832" cy="5040000"/>
          </a:xfrm>
        </p:spPr>
        <p:txBody>
          <a:bodyPr>
            <a:normAutofit/>
          </a:bodyPr>
          <a:lstStyle>
            <a:lvl1pPr marL="0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1pPr>
            <a:lvl2pPr marL="475101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2pPr>
            <a:lvl3pPr marL="950203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3pPr>
            <a:lvl4pPr marL="1425304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4pPr>
            <a:lvl5pPr marL="1900407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263E4-C09E-4BFC-BA9A-EDED15B8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A0A7BD-65DC-479B-8B51-A47F06E7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01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 1/2 + wyk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052" y="1440000"/>
            <a:ext cx="5882832" cy="5040000"/>
          </a:xfrm>
        </p:spPr>
        <p:txBody>
          <a:bodyPr>
            <a:normAutofit/>
          </a:bodyPr>
          <a:lstStyle>
            <a:lvl1pPr marL="0" indent="0" algn="just">
              <a:lnSpc>
                <a:spcPct val="126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1pPr>
            <a:lvl2pPr marL="475101" indent="0" algn="just">
              <a:lnSpc>
                <a:spcPct val="126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2pPr>
            <a:lvl3pPr marL="950203" indent="0" algn="just">
              <a:lnSpc>
                <a:spcPct val="126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3pPr>
            <a:lvl4pPr marL="1425304" indent="0" algn="just">
              <a:lnSpc>
                <a:spcPct val="126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4pPr>
            <a:lvl5pPr marL="1900407" indent="0" algn="just">
              <a:lnSpc>
                <a:spcPct val="126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wykresu 4">
            <a:extLst>
              <a:ext uri="{FF2B5EF4-FFF2-40B4-BE49-F238E27FC236}">
                <a16:creationId xmlns:a16="http://schemas.microsoft.com/office/drawing/2014/main" id="{8933E95A-DEDB-4183-84B0-7B7B6AC51FD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711868" y="1440000"/>
            <a:ext cx="4823090" cy="3430432"/>
          </a:xfrm>
        </p:spPr>
        <p:txBody>
          <a:bodyPr/>
          <a:lstStyle/>
          <a:p>
            <a:r>
              <a:rPr lang="pl-PL"/>
              <a:t>Kliknij ikonę, aby dodać wykres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543DB4A7-EE37-405F-9F0A-E97E669613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868" y="4991489"/>
            <a:ext cx="4823090" cy="1400175"/>
          </a:xfrm>
        </p:spPr>
        <p:txBody>
          <a:bodyPr>
            <a:normAutofit/>
          </a:bodyPr>
          <a:lstStyle>
            <a:lvl1pPr marL="0" marR="0" indent="0" algn="l" defTabSz="431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1">
                <a:solidFill>
                  <a:srgbClr val="000000"/>
                </a:solidFill>
              </a:defRPr>
            </a:lvl1pPr>
          </a:lstStyle>
          <a:p>
            <a:pPr marL="0" marR="0" lvl="0" indent="0" algn="l" defTabSz="431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97" b="1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Wykres</a:t>
            </a:r>
            <a:r>
              <a:rPr kumimoji="0" lang="en-GB" sz="1697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02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unducime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esequidCores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niasped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exceribus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quibus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nonsenda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int.Sed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earibus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vollicaecte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et,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conseque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volum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omnihilique</a:t>
            </a:r>
            <a:r>
              <a:rPr kumimoji="0" lang="en-GB" sz="169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doluptatur</a:t>
            </a:r>
            <a:endParaRPr kumimoji="0" lang="en-GB" sz="1697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AD8070-7526-470C-85D7-07A59502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5BCE459-D801-47B3-83E9-5B586984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73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208" y="1993400"/>
            <a:ext cx="8352579" cy="3152775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1131"/>
              </a:spcBef>
              <a:buClr>
                <a:schemeClr val="accent1"/>
              </a:buClr>
              <a:buNone/>
              <a:defRPr sz="2000">
                <a:solidFill>
                  <a:schemeClr val="tx2"/>
                </a:solidFill>
              </a:defRPr>
            </a:lvl1pPr>
            <a:lvl2pPr marL="475102" indent="0">
              <a:lnSpc>
                <a:spcPct val="125000"/>
              </a:lnSpc>
              <a:spcBef>
                <a:spcPts val="1131"/>
              </a:spcBef>
              <a:buClr>
                <a:schemeClr val="accent1"/>
              </a:buClr>
              <a:buNone/>
              <a:defRPr sz="2000">
                <a:solidFill>
                  <a:schemeClr val="tx2"/>
                </a:solidFill>
              </a:defRPr>
            </a:lvl2pPr>
            <a:lvl3pPr marL="950203" indent="0">
              <a:lnSpc>
                <a:spcPct val="125000"/>
              </a:lnSpc>
              <a:spcBef>
                <a:spcPts val="1131"/>
              </a:spcBef>
              <a:buClr>
                <a:schemeClr val="accent1"/>
              </a:buClr>
              <a:buNone/>
              <a:defRPr sz="2000">
                <a:solidFill>
                  <a:schemeClr val="tx2"/>
                </a:solidFill>
              </a:defRPr>
            </a:lvl3pPr>
            <a:lvl4pPr marL="1425305" indent="0">
              <a:lnSpc>
                <a:spcPct val="125000"/>
              </a:lnSpc>
              <a:spcBef>
                <a:spcPts val="1131"/>
              </a:spcBef>
              <a:buClr>
                <a:schemeClr val="accent1"/>
              </a:buClr>
              <a:buNone/>
              <a:defRPr sz="2000">
                <a:solidFill>
                  <a:schemeClr val="tx2"/>
                </a:solidFill>
              </a:defRPr>
            </a:lvl4pPr>
            <a:lvl5pPr marL="1900407" indent="0">
              <a:lnSpc>
                <a:spcPct val="125000"/>
              </a:lnSpc>
              <a:spcBef>
                <a:spcPts val="1131"/>
              </a:spcBef>
              <a:buClr>
                <a:schemeClr val="accent1"/>
              </a:buClr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BAB1D1C-8D2B-40E6-898B-D1AD24686E70}"/>
              </a:ext>
            </a:extLst>
          </p:cNvPr>
          <p:cNvCxnSpPr>
            <a:cxnSpLocks/>
          </p:cNvCxnSpPr>
          <p:nvPr/>
        </p:nvCxnSpPr>
        <p:spPr>
          <a:xfrm>
            <a:off x="2072284" y="1993392"/>
            <a:ext cx="0" cy="40507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4F81F-FEE3-42B8-97A3-B7B3A095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FD3BCF-6BEF-4DE2-8574-BD9EA39A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5CB7B5F-D901-4F00-9B5E-CAE3244D486B}"/>
              </a:ext>
            </a:extLst>
          </p:cNvPr>
          <p:cNvCxnSpPr>
            <a:cxnSpLocks/>
          </p:cNvCxnSpPr>
          <p:nvPr userDrawn="1"/>
        </p:nvCxnSpPr>
        <p:spPr>
          <a:xfrm>
            <a:off x="2072284" y="1680210"/>
            <a:ext cx="0" cy="43639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635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E4F687-EFD5-4966-A68C-BE5DE7635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A2723F-3B00-446A-AB38-D68A409F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34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75EA1A8-93E6-4A9E-A193-78D10834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4019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blikacje - okragł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3359" y="167250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8" name="Symbol zastępczy obrazu 5">
            <a:extLst>
              <a:ext uri="{FF2B5EF4-FFF2-40B4-BE49-F238E27FC236}">
                <a16:creationId xmlns:a16="http://schemas.microsoft.com/office/drawing/2014/main" id="{57DC3C8B-1A71-42D0-9786-AF1BA0A14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31816" y="167250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9" name="Symbol zastępczy obrazu 5">
            <a:extLst>
              <a:ext uri="{FF2B5EF4-FFF2-40B4-BE49-F238E27FC236}">
                <a16:creationId xmlns:a16="http://schemas.microsoft.com/office/drawing/2014/main" id="{290A8F0E-D50C-4814-B5E9-B7C5B65583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8607" y="4139616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747736" y="1672504"/>
            <a:ext cx="2280871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/>
              <a:t>Nazwa publikacji</a:t>
            </a:r>
          </a:p>
        </p:txBody>
      </p:sp>
      <p:sp>
        <p:nvSpPr>
          <p:cNvPr id="18" name="Symbol zastępczy zawartości 16">
            <a:extLst>
              <a:ext uri="{FF2B5EF4-FFF2-40B4-BE49-F238E27FC236}">
                <a16:creationId xmlns:a16="http://schemas.microsoft.com/office/drawing/2014/main" id="{6CC0A186-B2D8-433F-B5A3-3EB34B2AC11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606180" y="1672504"/>
            <a:ext cx="2280871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/>
              <a:t>Nazwa publikacji</a:t>
            </a:r>
          </a:p>
        </p:txBody>
      </p:sp>
      <p:sp>
        <p:nvSpPr>
          <p:cNvPr id="19" name="Symbol zastępczy zawartości 16">
            <a:extLst>
              <a:ext uri="{FF2B5EF4-FFF2-40B4-BE49-F238E27FC236}">
                <a16:creationId xmlns:a16="http://schemas.microsoft.com/office/drawing/2014/main" id="{0CE3B27C-C314-4374-BD5E-A64292AACE9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19887" y="4200115"/>
            <a:ext cx="2288761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/>
              <a:t>Nazwa publikacji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747736" y="2661927"/>
            <a:ext cx="2280871" cy="1095619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Krótki opis publikacji Nam </a:t>
            </a:r>
            <a:r>
              <a:rPr lang="pl-PL" err="1"/>
              <a:t>quias</a:t>
            </a:r>
            <a:r>
              <a:rPr lang="pl-PL"/>
              <a:t> </a:t>
            </a:r>
            <a:r>
              <a:rPr lang="pl-PL" err="1"/>
              <a:t>autati</a:t>
            </a:r>
            <a:r>
              <a:rPr lang="pl-PL"/>
              <a:t> </a:t>
            </a:r>
            <a:r>
              <a:rPr lang="pl-PL" err="1"/>
              <a:t>audit</a:t>
            </a:r>
            <a:r>
              <a:rPr lang="pl-PL"/>
              <a:t> </a:t>
            </a:r>
            <a:r>
              <a:rPr lang="pl-PL" err="1"/>
              <a:t>plique</a:t>
            </a:r>
            <a:r>
              <a:rPr lang="pl-PL"/>
              <a:t>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everis</a:t>
            </a:r>
            <a:r>
              <a:rPr lang="pl-PL"/>
              <a:t> </a:t>
            </a:r>
            <a:r>
              <a:rPr lang="pl-PL" err="1"/>
              <a:t>nissimin</a:t>
            </a:r>
            <a:r>
              <a:rPr lang="pl-PL"/>
              <a:t> </a:t>
            </a:r>
            <a:r>
              <a:rPr lang="pl-PL" err="1"/>
              <a:t>cuptius</a:t>
            </a:r>
            <a:r>
              <a:rPr lang="pl-PL"/>
              <a:t>, </a:t>
            </a:r>
            <a:r>
              <a:rPr lang="pl-PL" err="1"/>
              <a:t>susanih</a:t>
            </a:r>
            <a:r>
              <a:rPr lang="pl-PL"/>
              <a:t> </a:t>
            </a:r>
            <a:r>
              <a:rPr lang="pl-PL" err="1"/>
              <a:t>illabor</a:t>
            </a:r>
            <a:endParaRPr lang="pl-PL"/>
          </a:p>
        </p:txBody>
      </p:sp>
      <p:sp>
        <p:nvSpPr>
          <p:cNvPr id="25" name="Symbol zastępczy zawartości 23">
            <a:extLst>
              <a:ext uri="{FF2B5EF4-FFF2-40B4-BE49-F238E27FC236}">
                <a16:creationId xmlns:a16="http://schemas.microsoft.com/office/drawing/2014/main" id="{1069FA49-E967-4526-84E9-F23BDE8CAD1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606180" y="2661920"/>
            <a:ext cx="2280871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Krótki opis publikacji Nam </a:t>
            </a:r>
            <a:r>
              <a:rPr lang="pl-PL" err="1"/>
              <a:t>quias</a:t>
            </a:r>
            <a:r>
              <a:rPr lang="pl-PL"/>
              <a:t> </a:t>
            </a:r>
            <a:r>
              <a:rPr lang="pl-PL" err="1"/>
              <a:t>autati</a:t>
            </a:r>
            <a:r>
              <a:rPr lang="pl-PL"/>
              <a:t> </a:t>
            </a:r>
            <a:r>
              <a:rPr lang="pl-PL" err="1"/>
              <a:t>audit</a:t>
            </a:r>
            <a:r>
              <a:rPr lang="pl-PL"/>
              <a:t> </a:t>
            </a:r>
            <a:r>
              <a:rPr lang="pl-PL" err="1"/>
              <a:t>plique</a:t>
            </a:r>
            <a:r>
              <a:rPr lang="pl-PL"/>
              <a:t>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everis</a:t>
            </a:r>
            <a:r>
              <a:rPr lang="pl-PL"/>
              <a:t> </a:t>
            </a:r>
            <a:r>
              <a:rPr lang="pl-PL" err="1"/>
              <a:t>nissimin</a:t>
            </a:r>
            <a:r>
              <a:rPr lang="pl-PL"/>
              <a:t> </a:t>
            </a:r>
            <a:r>
              <a:rPr lang="pl-PL" err="1"/>
              <a:t>cuptius</a:t>
            </a:r>
            <a:r>
              <a:rPr lang="pl-PL"/>
              <a:t>, </a:t>
            </a:r>
            <a:r>
              <a:rPr lang="pl-PL" err="1"/>
              <a:t>susanih</a:t>
            </a:r>
            <a:r>
              <a:rPr lang="pl-PL"/>
              <a:t> </a:t>
            </a:r>
            <a:r>
              <a:rPr lang="pl-PL" err="1"/>
              <a:t>illabor</a:t>
            </a:r>
            <a:endParaRPr lang="pl-PL"/>
          </a:p>
        </p:txBody>
      </p:sp>
      <p:sp>
        <p:nvSpPr>
          <p:cNvPr id="26" name="Symbol zastępczy zawartości 23">
            <a:extLst>
              <a:ext uri="{FF2B5EF4-FFF2-40B4-BE49-F238E27FC236}">
                <a16:creationId xmlns:a16="http://schemas.microsoft.com/office/drawing/2014/main" id="{3028B6ED-F99B-4378-9B39-BAA482991ED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727782" y="5149247"/>
            <a:ext cx="2280871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Krótki opis publikacji Nam </a:t>
            </a:r>
            <a:r>
              <a:rPr lang="pl-PL" err="1"/>
              <a:t>quias</a:t>
            </a:r>
            <a:r>
              <a:rPr lang="pl-PL"/>
              <a:t> </a:t>
            </a:r>
            <a:r>
              <a:rPr lang="pl-PL" err="1"/>
              <a:t>autati</a:t>
            </a:r>
            <a:r>
              <a:rPr lang="pl-PL"/>
              <a:t> </a:t>
            </a:r>
            <a:r>
              <a:rPr lang="pl-PL" err="1"/>
              <a:t>audit</a:t>
            </a:r>
            <a:r>
              <a:rPr lang="pl-PL"/>
              <a:t> </a:t>
            </a:r>
            <a:r>
              <a:rPr lang="pl-PL" err="1"/>
              <a:t>plique</a:t>
            </a:r>
            <a:r>
              <a:rPr lang="pl-PL"/>
              <a:t>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everis</a:t>
            </a:r>
            <a:r>
              <a:rPr lang="pl-PL"/>
              <a:t> </a:t>
            </a:r>
            <a:r>
              <a:rPr lang="pl-PL" err="1"/>
              <a:t>nissimin</a:t>
            </a:r>
            <a:r>
              <a:rPr lang="pl-PL"/>
              <a:t> </a:t>
            </a:r>
            <a:r>
              <a:rPr lang="pl-PL" err="1"/>
              <a:t>cuptius</a:t>
            </a:r>
            <a:r>
              <a:rPr lang="pl-PL"/>
              <a:t>, </a:t>
            </a:r>
            <a:r>
              <a:rPr lang="pl-PL" err="1"/>
              <a:t>susanih</a:t>
            </a:r>
            <a:r>
              <a:rPr lang="pl-PL"/>
              <a:t> </a:t>
            </a:r>
            <a:r>
              <a:rPr lang="pl-PL" err="1"/>
              <a:t>illabor</a:t>
            </a:r>
            <a:endParaRPr lang="pl-PL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75F8F07-BF71-41EF-A840-6B310444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226F271-802A-4FCA-96C1-21325715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03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blikacje - prostokat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0804" y="1816573"/>
            <a:ext cx="1116000" cy="15264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93899" y="1672576"/>
            <a:ext cx="2319341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/>
              <a:t>Nazwa publikacji</a:t>
            </a:r>
          </a:p>
        </p:txBody>
      </p:sp>
      <p:sp>
        <p:nvSpPr>
          <p:cNvPr id="18" name="Symbol zastępczy zawartości 16">
            <a:extLst>
              <a:ext uri="{FF2B5EF4-FFF2-40B4-BE49-F238E27FC236}">
                <a16:creationId xmlns:a16="http://schemas.microsoft.com/office/drawing/2014/main" id="{6CC0A186-B2D8-433F-B5A3-3EB34B2AC11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237644" y="1663865"/>
            <a:ext cx="2252517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/>
              <a:t>Nazwa publikacji</a:t>
            </a:r>
          </a:p>
        </p:txBody>
      </p:sp>
      <p:sp>
        <p:nvSpPr>
          <p:cNvPr id="19" name="Symbol zastępczy zawartości 16">
            <a:extLst>
              <a:ext uri="{FF2B5EF4-FFF2-40B4-BE49-F238E27FC236}">
                <a16:creationId xmlns:a16="http://schemas.microsoft.com/office/drawing/2014/main" id="{0CE3B27C-C314-4374-BD5E-A64292AACE9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55645" y="4022672"/>
            <a:ext cx="2279250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/>
              <a:t>Nazwa publikacji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393899" y="2661992"/>
            <a:ext cx="2319341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Krótki opis publikacji Nam </a:t>
            </a:r>
            <a:r>
              <a:rPr lang="pl-PL" err="1"/>
              <a:t>quias</a:t>
            </a:r>
            <a:r>
              <a:rPr lang="pl-PL"/>
              <a:t> </a:t>
            </a:r>
            <a:r>
              <a:rPr lang="pl-PL" err="1"/>
              <a:t>autati</a:t>
            </a:r>
            <a:r>
              <a:rPr lang="pl-PL"/>
              <a:t> </a:t>
            </a:r>
            <a:r>
              <a:rPr lang="pl-PL" err="1"/>
              <a:t>audit</a:t>
            </a:r>
            <a:r>
              <a:rPr lang="pl-PL"/>
              <a:t> </a:t>
            </a:r>
            <a:r>
              <a:rPr lang="pl-PL" err="1"/>
              <a:t>plique</a:t>
            </a:r>
            <a:r>
              <a:rPr lang="pl-PL"/>
              <a:t>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everis</a:t>
            </a:r>
            <a:r>
              <a:rPr lang="pl-PL"/>
              <a:t> </a:t>
            </a:r>
            <a:r>
              <a:rPr lang="pl-PL" err="1"/>
              <a:t>nissimin</a:t>
            </a:r>
            <a:r>
              <a:rPr lang="pl-PL"/>
              <a:t> </a:t>
            </a:r>
            <a:r>
              <a:rPr lang="pl-PL" err="1"/>
              <a:t>cuptius</a:t>
            </a:r>
            <a:r>
              <a:rPr lang="pl-PL"/>
              <a:t>, </a:t>
            </a:r>
            <a:r>
              <a:rPr lang="pl-PL" err="1"/>
              <a:t>susanih</a:t>
            </a:r>
            <a:r>
              <a:rPr lang="pl-PL"/>
              <a:t> </a:t>
            </a:r>
            <a:r>
              <a:rPr lang="pl-PL" err="1"/>
              <a:t>illabor</a:t>
            </a:r>
            <a:endParaRPr lang="pl-PL"/>
          </a:p>
        </p:txBody>
      </p:sp>
      <p:sp>
        <p:nvSpPr>
          <p:cNvPr id="25" name="Symbol zastępczy zawartości 23">
            <a:extLst>
              <a:ext uri="{FF2B5EF4-FFF2-40B4-BE49-F238E27FC236}">
                <a16:creationId xmlns:a16="http://schemas.microsoft.com/office/drawing/2014/main" id="{1069FA49-E967-4526-84E9-F23BDE8CAD1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237644" y="2653283"/>
            <a:ext cx="2252517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Krótki opis publikacji Nam </a:t>
            </a:r>
            <a:r>
              <a:rPr lang="pl-PL" err="1"/>
              <a:t>quias</a:t>
            </a:r>
            <a:r>
              <a:rPr lang="pl-PL"/>
              <a:t> </a:t>
            </a:r>
            <a:r>
              <a:rPr lang="pl-PL" err="1"/>
              <a:t>autati</a:t>
            </a:r>
            <a:r>
              <a:rPr lang="pl-PL"/>
              <a:t> </a:t>
            </a:r>
            <a:r>
              <a:rPr lang="pl-PL" err="1"/>
              <a:t>audit</a:t>
            </a:r>
            <a:r>
              <a:rPr lang="pl-PL"/>
              <a:t> </a:t>
            </a:r>
            <a:r>
              <a:rPr lang="pl-PL" err="1"/>
              <a:t>plique</a:t>
            </a:r>
            <a:r>
              <a:rPr lang="pl-PL"/>
              <a:t>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everis</a:t>
            </a:r>
            <a:r>
              <a:rPr lang="pl-PL"/>
              <a:t> </a:t>
            </a:r>
            <a:r>
              <a:rPr lang="pl-PL" err="1"/>
              <a:t>nissimin</a:t>
            </a:r>
            <a:r>
              <a:rPr lang="pl-PL"/>
              <a:t> </a:t>
            </a:r>
            <a:r>
              <a:rPr lang="pl-PL" err="1"/>
              <a:t>cuptius</a:t>
            </a:r>
            <a:r>
              <a:rPr lang="pl-PL"/>
              <a:t>, </a:t>
            </a:r>
            <a:r>
              <a:rPr lang="pl-PL" err="1"/>
              <a:t>susanih</a:t>
            </a:r>
            <a:r>
              <a:rPr lang="pl-PL"/>
              <a:t> </a:t>
            </a:r>
            <a:r>
              <a:rPr lang="pl-PL" err="1"/>
              <a:t>illabor</a:t>
            </a:r>
            <a:endParaRPr lang="pl-PL"/>
          </a:p>
        </p:txBody>
      </p:sp>
      <p:sp>
        <p:nvSpPr>
          <p:cNvPr id="26" name="Symbol zastępczy zawartości 23">
            <a:extLst>
              <a:ext uri="{FF2B5EF4-FFF2-40B4-BE49-F238E27FC236}">
                <a16:creationId xmlns:a16="http://schemas.microsoft.com/office/drawing/2014/main" id="{3028B6ED-F99B-4378-9B39-BAA482991ED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063535" y="4971804"/>
            <a:ext cx="2280871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Krótki opis publikacji Nam </a:t>
            </a:r>
            <a:r>
              <a:rPr lang="pl-PL" err="1"/>
              <a:t>quias</a:t>
            </a:r>
            <a:r>
              <a:rPr lang="pl-PL"/>
              <a:t> </a:t>
            </a:r>
            <a:r>
              <a:rPr lang="pl-PL" err="1"/>
              <a:t>autati</a:t>
            </a:r>
            <a:r>
              <a:rPr lang="pl-PL"/>
              <a:t> </a:t>
            </a:r>
            <a:r>
              <a:rPr lang="pl-PL" err="1"/>
              <a:t>audit</a:t>
            </a:r>
            <a:r>
              <a:rPr lang="pl-PL"/>
              <a:t> </a:t>
            </a:r>
            <a:r>
              <a:rPr lang="pl-PL" err="1"/>
              <a:t>plique</a:t>
            </a:r>
            <a:r>
              <a:rPr lang="pl-PL"/>
              <a:t>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everis</a:t>
            </a:r>
            <a:r>
              <a:rPr lang="pl-PL"/>
              <a:t> </a:t>
            </a:r>
            <a:r>
              <a:rPr lang="pl-PL" err="1"/>
              <a:t>nissimin</a:t>
            </a:r>
            <a:r>
              <a:rPr lang="pl-PL"/>
              <a:t> </a:t>
            </a:r>
            <a:r>
              <a:rPr lang="pl-PL" err="1"/>
              <a:t>cuptius</a:t>
            </a:r>
            <a:r>
              <a:rPr lang="pl-PL"/>
              <a:t>, </a:t>
            </a:r>
            <a:r>
              <a:rPr lang="pl-PL" err="1"/>
              <a:t>susanih</a:t>
            </a:r>
            <a:r>
              <a:rPr lang="pl-PL"/>
              <a:t> </a:t>
            </a:r>
            <a:r>
              <a:rPr lang="pl-PL" err="1"/>
              <a:t>illabor</a:t>
            </a:r>
            <a:endParaRPr lang="pl-PL"/>
          </a:p>
        </p:txBody>
      </p:sp>
      <p:sp>
        <p:nvSpPr>
          <p:cNvPr id="16" name="Symbol zastępczy obrazu 5">
            <a:extLst>
              <a:ext uri="{FF2B5EF4-FFF2-40B4-BE49-F238E27FC236}">
                <a16:creationId xmlns:a16="http://schemas.microsoft.com/office/drawing/2014/main" id="{B39780F5-4BAB-43DF-8345-760C522D563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383699" y="4106173"/>
            <a:ext cx="1116000" cy="15264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E566016D-EF82-4FEB-8CAF-B9D9CFC8B46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594549" y="1816573"/>
            <a:ext cx="1116000" cy="15264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5309B23B-E942-4C13-A7AC-A53866A1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1721529-6F77-4B72-BFBC-D6702B05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4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sz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2729050-6A6B-4CF0-BBAA-B1AF309573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"/>
            <a:ext cx="13439775" cy="755728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4E7A1C9-A6FF-448C-8680-78813A6AD5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904" y="705832"/>
            <a:ext cx="1348421" cy="252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62EA2B-5174-4E11-A208-FCDD97210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751" y="5607424"/>
            <a:ext cx="11227532" cy="104358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BF742B6-33BC-499B-ABFB-8FAC96B2A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4751" y="6680687"/>
            <a:ext cx="11227532" cy="6654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2AA8C6B-113F-446F-A7EC-8B4F299F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7875" y="4854754"/>
            <a:ext cx="3023950" cy="4024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pl-PL" sz="10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 algn="r" defTabSz="950203">
              <a:lnSpc>
                <a:spcPct val="90000"/>
              </a:lnSpc>
              <a:spcBef>
                <a:spcPts val="1039"/>
              </a:spcBef>
            </a:pPr>
            <a:fld id="{7B9BC07F-9FB5-4D8F-BD34-549B1744EB34}" type="datetime4">
              <a:rPr lang="pl-PL" smtClean="0"/>
              <a:pPr algn="r" defTabSz="950203">
                <a:lnSpc>
                  <a:spcPct val="90000"/>
                </a:lnSpc>
                <a:spcBef>
                  <a:spcPts val="1039"/>
                </a:spcBef>
              </a:pPr>
              <a:t>31 maja 2023</a:t>
            </a:fld>
            <a:endParaRPr lang="pl-PL"/>
          </a:p>
        </p:txBody>
      </p:sp>
      <p:sp>
        <p:nvSpPr>
          <p:cNvPr id="15" name="Symbol zastępczy tekstu 12">
            <a:extLst>
              <a:ext uri="{FF2B5EF4-FFF2-40B4-BE49-F238E27FC236}">
                <a16:creationId xmlns:a16="http://schemas.microsoft.com/office/drawing/2014/main" id="{478C8DE1-1239-48AD-8442-AB87A3EFCD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47" y="4755579"/>
            <a:ext cx="6233980" cy="501650"/>
          </a:xfrm>
        </p:spPr>
        <p:txBody>
          <a:bodyPr anchor="b">
            <a:norm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IMIĘ NAZWISKO</a:t>
            </a:r>
          </a:p>
        </p:txBody>
      </p:sp>
    </p:spTree>
    <p:extLst>
      <p:ext uri="{BB962C8B-B14F-4D97-AF65-F5344CB8AC3E}">
        <p14:creationId xmlns:p14="http://schemas.microsoft.com/office/powerpoint/2010/main" val="585720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87839" y="2544353"/>
            <a:ext cx="2579396" cy="312737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Krótki bios Nam </a:t>
            </a:r>
            <a:r>
              <a:rPr lang="pl-PL" err="1"/>
              <a:t>quias</a:t>
            </a:r>
            <a:r>
              <a:rPr lang="pl-PL"/>
              <a:t> </a:t>
            </a:r>
            <a:r>
              <a:rPr lang="pl-PL" err="1"/>
              <a:t>autati</a:t>
            </a:r>
            <a:r>
              <a:rPr lang="pl-PL"/>
              <a:t> </a:t>
            </a:r>
            <a:r>
              <a:rPr lang="pl-PL" err="1"/>
              <a:t>audit</a:t>
            </a:r>
            <a:r>
              <a:rPr lang="pl-PL"/>
              <a:t> </a:t>
            </a:r>
            <a:r>
              <a:rPr lang="pl-PL" err="1"/>
              <a:t>plique</a:t>
            </a:r>
            <a:r>
              <a:rPr lang="pl-PL"/>
              <a:t>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everis</a:t>
            </a:r>
            <a:r>
              <a:rPr lang="pl-PL"/>
              <a:t> </a:t>
            </a:r>
            <a:r>
              <a:rPr lang="pl-PL" err="1"/>
              <a:t>nissimin</a:t>
            </a:r>
            <a:r>
              <a:rPr lang="pl-PL"/>
              <a:t> </a:t>
            </a:r>
            <a:r>
              <a:rPr lang="pl-PL" err="1"/>
              <a:t>cuptius</a:t>
            </a:r>
            <a:r>
              <a:rPr lang="pl-PL"/>
              <a:t>, </a:t>
            </a:r>
            <a:r>
              <a:rPr lang="pl-PL" err="1"/>
              <a:t>susanih</a:t>
            </a:r>
            <a:r>
              <a:rPr lang="pl-PL"/>
              <a:t> </a:t>
            </a:r>
            <a:r>
              <a:rPr lang="pl-PL" err="1"/>
              <a:t>illabor</a:t>
            </a:r>
            <a:endParaRPr lang="pl-PL"/>
          </a:p>
        </p:txBody>
      </p:sp>
      <p:sp>
        <p:nvSpPr>
          <p:cNvPr id="23" name="Symbol zastępczy zawartości 23">
            <a:extLst>
              <a:ext uri="{FF2B5EF4-FFF2-40B4-BE49-F238E27FC236}">
                <a16:creationId xmlns:a16="http://schemas.microsoft.com/office/drawing/2014/main" id="{CD108E24-EAC3-4963-B49B-8C958E0745B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067292" y="2544354"/>
            <a:ext cx="2579396" cy="3127374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Krótki bios Nam </a:t>
            </a:r>
            <a:r>
              <a:rPr lang="pl-PL" err="1"/>
              <a:t>quias</a:t>
            </a:r>
            <a:r>
              <a:rPr lang="pl-PL"/>
              <a:t> </a:t>
            </a:r>
            <a:r>
              <a:rPr lang="pl-PL" err="1"/>
              <a:t>autati</a:t>
            </a:r>
            <a:r>
              <a:rPr lang="pl-PL"/>
              <a:t> </a:t>
            </a:r>
            <a:r>
              <a:rPr lang="pl-PL" err="1"/>
              <a:t>audit</a:t>
            </a:r>
            <a:r>
              <a:rPr lang="pl-PL"/>
              <a:t> </a:t>
            </a:r>
            <a:r>
              <a:rPr lang="pl-PL" err="1"/>
              <a:t>plique</a:t>
            </a:r>
            <a:r>
              <a:rPr lang="pl-PL"/>
              <a:t>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everis</a:t>
            </a:r>
            <a:r>
              <a:rPr lang="pl-PL"/>
              <a:t> </a:t>
            </a:r>
            <a:r>
              <a:rPr lang="pl-PL" err="1"/>
              <a:t>nissimin</a:t>
            </a:r>
            <a:r>
              <a:rPr lang="pl-PL"/>
              <a:t> </a:t>
            </a:r>
            <a:r>
              <a:rPr lang="pl-PL" err="1"/>
              <a:t>cuptius</a:t>
            </a:r>
            <a:r>
              <a:rPr lang="pl-PL"/>
              <a:t>, </a:t>
            </a:r>
            <a:r>
              <a:rPr lang="pl-PL" err="1"/>
              <a:t>susanih</a:t>
            </a:r>
            <a:r>
              <a:rPr lang="pl-PL"/>
              <a:t> </a:t>
            </a:r>
            <a:r>
              <a:rPr lang="pl-PL" err="1"/>
              <a:t>illabor</a:t>
            </a:r>
            <a:endParaRPr lang="pl-PL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8D1A584-3E94-4560-90FD-0EF2A3CE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8F50C2-55E4-44C3-AF66-5B93F6A7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Symbol zastępczy obrazu 5">
            <a:extLst>
              <a:ext uri="{FF2B5EF4-FFF2-40B4-BE49-F238E27FC236}">
                <a16:creationId xmlns:a16="http://schemas.microsoft.com/office/drawing/2014/main" id="{53EBD6CD-A6FA-4AAE-B35F-6F70224030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3521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1" name="Symbol zastępczy zawartości 16">
            <a:extLst>
              <a:ext uri="{FF2B5EF4-FFF2-40B4-BE49-F238E27FC236}">
                <a16:creationId xmlns:a16="http://schemas.microsoft.com/office/drawing/2014/main" id="{DE2B3283-7373-4602-B563-D8F292B814E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87839" y="1642410"/>
            <a:ext cx="2579396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/>
              <a:t>Imię i nazwisko</a:t>
            </a:r>
          </a:p>
        </p:txBody>
      </p:sp>
      <p:sp>
        <p:nvSpPr>
          <p:cNvPr id="14" name="Symbol zastępczy obrazu 5">
            <a:extLst>
              <a:ext uri="{FF2B5EF4-FFF2-40B4-BE49-F238E27FC236}">
                <a16:creationId xmlns:a16="http://schemas.microsoft.com/office/drawing/2014/main" id="{26BD5EDF-180B-4D0C-9C8B-F12B2884B2D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52972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5" name="Symbol zastępczy zawartości 16">
            <a:extLst>
              <a:ext uri="{FF2B5EF4-FFF2-40B4-BE49-F238E27FC236}">
                <a16:creationId xmlns:a16="http://schemas.microsoft.com/office/drawing/2014/main" id="{8C723DF0-74A9-43A7-B969-B22F693EF88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067292" y="1642410"/>
            <a:ext cx="2579396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/>
              <a:t>Imię i nazwisko</a:t>
            </a:r>
          </a:p>
        </p:txBody>
      </p:sp>
    </p:spTree>
    <p:extLst>
      <p:ext uri="{BB962C8B-B14F-4D97-AF65-F5344CB8AC3E}">
        <p14:creationId xmlns:p14="http://schemas.microsoft.com/office/powerpoint/2010/main" val="3583295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- wy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3521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87839" y="1642410"/>
            <a:ext cx="2579396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/>
              <a:t>Imię i nazwisko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87834" y="2631828"/>
            <a:ext cx="2579396" cy="6068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T: +48 22 324 59 00</a:t>
            </a:r>
            <a:br>
              <a:rPr lang="pl-PL"/>
            </a:br>
            <a:r>
              <a:rPr lang="de-DE"/>
              <a:t>E: crido@crido.pl</a:t>
            </a:r>
            <a:endParaRPr lang="pl-PL"/>
          </a:p>
        </p:txBody>
      </p:sp>
      <p:sp>
        <p:nvSpPr>
          <p:cNvPr id="26" name="Symbol zastępczy obrazu 5">
            <a:extLst>
              <a:ext uri="{FF2B5EF4-FFF2-40B4-BE49-F238E27FC236}">
                <a16:creationId xmlns:a16="http://schemas.microsoft.com/office/drawing/2014/main" id="{9573A4AA-C249-4A10-8841-75DD6E8D83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52972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8" name="Symbol zastępczy zawartości 16">
            <a:extLst>
              <a:ext uri="{FF2B5EF4-FFF2-40B4-BE49-F238E27FC236}">
                <a16:creationId xmlns:a16="http://schemas.microsoft.com/office/drawing/2014/main" id="{4AC887D3-D3DA-4DC6-983A-8B0AD84DDA8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067292" y="1642410"/>
            <a:ext cx="2579396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/>
              <a:t>Imię i nazwisko</a:t>
            </a:r>
          </a:p>
        </p:txBody>
      </p:sp>
      <p:sp>
        <p:nvSpPr>
          <p:cNvPr id="29" name="Symbol zastępczy zawartości 23">
            <a:extLst>
              <a:ext uri="{FF2B5EF4-FFF2-40B4-BE49-F238E27FC236}">
                <a16:creationId xmlns:a16="http://schemas.microsoft.com/office/drawing/2014/main" id="{36B2E3D6-15C6-4E77-BE4A-20337A8C17D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067290" y="2631828"/>
            <a:ext cx="2579396" cy="606801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T: +48 22 324 59 00</a:t>
            </a:r>
            <a:br>
              <a:rPr lang="pl-PL"/>
            </a:br>
            <a:r>
              <a:rPr lang="de-DE"/>
              <a:t>E: crido@crido.pl</a:t>
            </a:r>
            <a:endParaRPr lang="pl-PL"/>
          </a:p>
        </p:txBody>
      </p:sp>
      <p:sp>
        <p:nvSpPr>
          <p:cNvPr id="30" name="Symbol zastępczy obrazu 5">
            <a:extLst>
              <a:ext uri="{FF2B5EF4-FFF2-40B4-BE49-F238E27FC236}">
                <a16:creationId xmlns:a16="http://schemas.microsoft.com/office/drawing/2014/main" id="{2CEE70E0-AC83-4FE7-9F58-6067FDE3741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73521" y="4018197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2" name="Symbol zastępczy zawartości 16">
            <a:extLst>
              <a:ext uri="{FF2B5EF4-FFF2-40B4-BE49-F238E27FC236}">
                <a16:creationId xmlns:a16="http://schemas.microsoft.com/office/drawing/2014/main" id="{F51C3E88-6B5B-455B-8AE1-6F08C505D00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487839" y="4033826"/>
            <a:ext cx="2579396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/>
              <a:t>Imię i nazwisko</a:t>
            </a:r>
          </a:p>
        </p:txBody>
      </p:sp>
      <p:sp>
        <p:nvSpPr>
          <p:cNvPr id="33" name="Symbol zastępczy zawartości 23">
            <a:extLst>
              <a:ext uri="{FF2B5EF4-FFF2-40B4-BE49-F238E27FC236}">
                <a16:creationId xmlns:a16="http://schemas.microsoft.com/office/drawing/2014/main" id="{F39B47F8-0F3A-4CBF-B57C-D914ADAF285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487834" y="5023244"/>
            <a:ext cx="2579396" cy="606801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T: +48 22 324 59 00</a:t>
            </a:r>
            <a:br>
              <a:rPr lang="pl-PL"/>
            </a:br>
            <a:r>
              <a:rPr lang="de-DE"/>
              <a:t>E: crido@crido.pl</a:t>
            </a:r>
            <a:endParaRPr lang="pl-PL"/>
          </a:p>
        </p:txBody>
      </p:sp>
      <p:sp>
        <p:nvSpPr>
          <p:cNvPr id="34" name="Symbol zastępczy obrazu 5">
            <a:extLst>
              <a:ext uri="{FF2B5EF4-FFF2-40B4-BE49-F238E27FC236}">
                <a16:creationId xmlns:a16="http://schemas.microsoft.com/office/drawing/2014/main" id="{D8A8CF7E-1165-41E6-A4BF-C8CB9C55090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952972" y="4018197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6" name="Symbol zastępczy zawartości 16">
            <a:extLst>
              <a:ext uri="{FF2B5EF4-FFF2-40B4-BE49-F238E27FC236}">
                <a16:creationId xmlns:a16="http://schemas.microsoft.com/office/drawing/2014/main" id="{342E74D8-5940-4595-9293-2DF961EB7DA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7292" y="4033826"/>
            <a:ext cx="2579396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/>
              <a:t>Imię i nazwisko</a:t>
            </a:r>
          </a:p>
        </p:txBody>
      </p:sp>
      <p:sp>
        <p:nvSpPr>
          <p:cNvPr id="37" name="Symbol zastępczy zawartości 23">
            <a:extLst>
              <a:ext uri="{FF2B5EF4-FFF2-40B4-BE49-F238E27FC236}">
                <a16:creationId xmlns:a16="http://schemas.microsoft.com/office/drawing/2014/main" id="{4C8B4C73-7010-4251-88B9-AC7BDF1472A7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067290" y="5023244"/>
            <a:ext cx="2579396" cy="606801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T: +48 22 324 59 00</a:t>
            </a:r>
            <a:br>
              <a:rPr lang="pl-PL"/>
            </a:br>
            <a:r>
              <a:rPr lang="de-DE"/>
              <a:t>E: crido@crido.pl</a:t>
            </a:r>
            <a:endParaRPr lang="pl-PL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B47170A-0C42-4BDB-89DA-CA74EA97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3B0EF17-72CC-43AC-8B54-5394AC47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58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y_bez-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FE8DB-C76E-438D-8D36-9E8093A3C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05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y_bez-logo_kres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0220E69-E3F2-44F9-ADA3-3F33879B556B}"/>
              </a:ext>
            </a:extLst>
          </p:cNvPr>
          <p:cNvSpPr/>
          <p:nvPr userDrawn="1"/>
        </p:nvSpPr>
        <p:spPr>
          <a:xfrm>
            <a:off x="13293461" y="5356391"/>
            <a:ext cx="146314" cy="22032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999AB8-EADC-4339-A937-95E8AB83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63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7032334-3BA5-4C4F-A326-8D1BCAAF2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10" y="6996550"/>
            <a:ext cx="1345969" cy="25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0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biał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74E7A1C9-A6FF-448C-8680-78813A6AD5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904" y="705832"/>
            <a:ext cx="1348421" cy="252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62EA2B-5174-4E11-A208-FCDD97210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751" y="5607424"/>
            <a:ext cx="11227532" cy="104358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BF742B6-33BC-499B-ABFB-8FAC96B2A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4751" y="6680687"/>
            <a:ext cx="11227532" cy="6654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2AA8C6B-113F-446F-A7EC-8B4F299F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7875" y="4854754"/>
            <a:ext cx="3023950" cy="4024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pl-PL" sz="10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 algn="r" defTabSz="950203">
              <a:lnSpc>
                <a:spcPct val="90000"/>
              </a:lnSpc>
              <a:spcBef>
                <a:spcPts val="1039"/>
              </a:spcBef>
            </a:pPr>
            <a:fld id="{7B9BC07F-9FB5-4D8F-BD34-549B1744EB34}" type="datetime4">
              <a:rPr lang="pl-PL" smtClean="0"/>
              <a:pPr algn="r" defTabSz="950203">
                <a:lnSpc>
                  <a:spcPct val="90000"/>
                </a:lnSpc>
                <a:spcBef>
                  <a:spcPts val="1039"/>
                </a:spcBef>
              </a:pPr>
              <a:t>31 maja 2023</a:t>
            </a:fld>
            <a:endParaRPr lang="pl-PL"/>
          </a:p>
        </p:txBody>
      </p:sp>
      <p:sp>
        <p:nvSpPr>
          <p:cNvPr id="15" name="Symbol zastępczy tekstu 12">
            <a:extLst>
              <a:ext uri="{FF2B5EF4-FFF2-40B4-BE49-F238E27FC236}">
                <a16:creationId xmlns:a16="http://schemas.microsoft.com/office/drawing/2014/main" id="{478C8DE1-1239-48AD-8442-AB87A3EFCD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47" y="4755579"/>
            <a:ext cx="6233980" cy="501650"/>
          </a:xfrm>
        </p:spPr>
        <p:txBody>
          <a:bodyPr anchor="b">
            <a:norm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IMIĘ NAZWISKO</a:t>
            </a:r>
          </a:p>
        </p:txBody>
      </p:sp>
    </p:spTree>
    <p:extLst>
      <p:ext uri="{BB962C8B-B14F-4D97-AF65-F5344CB8AC3E}">
        <p14:creationId xmlns:p14="http://schemas.microsoft.com/office/powerpoint/2010/main" val="386296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z wąskim zdjęcie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AE2D35C-2444-4D87-942E-F967225A29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721" y="3294393"/>
            <a:ext cx="8200271" cy="1043588"/>
          </a:xfrm>
        </p:spPr>
        <p:txBody>
          <a:bodyPr anchor="b">
            <a:normAutofit/>
          </a:bodyPr>
          <a:lstStyle>
            <a:lvl1pPr algn="r">
              <a:defRPr sz="4400" b="1" i="0" u="none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/>
              <a:t>Kliknij, aby dodać tytuł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540C261-5499-4FE4-9D34-8743DF1A1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617" y="4391861"/>
            <a:ext cx="8200271" cy="665428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/>
              <a:t>Kliknij, aby dodać podtytuł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18B2AD8-F926-49B2-A729-685D9118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3601" y="6750645"/>
            <a:ext cx="5108492" cy="4024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1200" b="1" smtClean="0">
                <a:solidFill>
                  <a:schemeClr val="bg1"/>
                </a:solidFill>
                <a:latin typeface="+mj-lt"/>
              </a:defRPr>
            </a:lvl1pPr>
          </a:lstStyle>
          <a:p>
            <a:pPr algn="r" defTabSz="950203">
              <a:lnSpc>
                <a:spcPct val="90000"/>
              </a:lnSpc>
              <a:spcBef>
                <a:spcPts val="1039"/>
              </a:spcBef>
            </a:pPr>
            <a:fld id="{7B9BC07F-9FB5-4D8F-BD34-549B1744EB34}" type="datetime4">
              <a:rPr lang="pl-PL" smtClean="0"/>
              <a:pPr algn="r" defTabSz="950203">
                <a:lnSpc>
                  <a:spcPct val="90000"/>
                </a:lnSpc>
                <a:spcBef>
                  <a:spcPts val="1039"/>
                </a:spcBef>
              </a:pPr>
              <a:t>31 maja 2023</a:t>
            </a:fld>
            <a:endParaRPr lang="pl-PL"/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E432F1A8-3499-4AF2-B0FF-E20629D33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618" y="5760558"/>
            <a:ext cx="8200271" cy="501650"/>
          </a:xfrm>
        </p:spPr>
        <p:txBody>
          <a:bodyPr anchor="b">
            <a:norm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IMIĘ NAZWISKO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9414E66E-92DC-4FB8-8537-7AAF95712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887" y="-8949"/>
            <a:ext cx="3631888" cy="7568622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A48327A8-FD48-4673-A042-1C066FDF0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28"/>
            <a:ext cx="3268377" cy="172406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0826E1A3-D0F6-4005-A6E4-9B424B8246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7" y="6839761"/>
            <a:ext cx="1004133" cy="199067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7B994B09-EFFF-4739-A677-87388206A6AD}"/>
              </a:ext>
            </a:extLst>
          </p:cNvPr>
          <p:cNvSpPr/>
          <p:nvPr userDrawn="1"/>
        </p:nvSpPr>
        <p:spPr>
          <a:xfrm>
            <a:off x="13314361" y="6520477"/>
            <a:ext cx="125413" cy="1039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A284B2FA-B14A-440F-9BC6-C9CB355E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660221" y="6520478"/>
            <a:ext cx="8112304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obrazu 4">
            <a:extLst>
              <a:ext uri="{FF2B5EF4-FFF2-40B4-BE49-F238E27FC236}">
                <a16:creationId xmlns:a16="http://schemas.microsoft.com/office/drawing/2014/main" id="{2B725D6F-28E6-4235-BB15-67790A0B5D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96705" y="-8948"/>
            <a:ext cx="3643069" cy="756862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highlight>
                  <a:srgbClr val="C0C0C0"/>
                </a:highlight>
              </a:defRPr>
            </a:lvl1pPr>
          </a:lstStyle>
          <a:p>
            <a:r>
              <a:rPr lang="pl-PL"/>
              <a:t>Kliknij ikonę, aby zmienić obraz na inny niż standardowy</a:t>
            </a:r>
          </a:p>
        </p:txBody>
      </p:sp>
    </p:spTree>
    <p:extLst>
      <p:ext uri="{BB962C8B-B14F-4D97-AF65-F5344CB8AC3E}">
        <p14:creationId xmlns:p14="http://schemas.microsoft.com/office/powerpoint/2010/main" val="242108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szary ze zdjęci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D119A9D-5475-4D04-BF9C-73575F9E3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"/>
            <a:ext cx="13439775" cy="7557289"/>
          </a:xfrm>
          <a:prstGeom prst="rect">
            <a:avLst/>
          </a:prstGeom>
        </p:spPr>
      </p:pic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241F4D13-D518-49B2-A64A-37FAF3D4D3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94542" y="1229"/>
            <a:ext cx="8552733" cy="5362446"/>
          </a:xfrm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31D0F6-FCEC-455A-9856-5AE0ED43F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751" y="5607424"/>
            <a:ext cx="11227532" cy="104358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3C71E52-3215-47A2-97D1-C13174AB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4751" y="6680687"/>
            <a:ext cx="11227532" cy="6654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1" name="Symbol zastępczy tekstu 12">
            <a:extLst>
              <a:ext uri="{FF2B5EF4-FFF2-40B4-BE49-F238E27FC236}">
                <a16:creationId xmlns:a16="http://schemas.microsoft.com/office/drawing/2014/main" id="{D8394156-3D5D-4BF7-B7BF-74AE8E24A5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47" y="4755579"/>
            <a:ext cx="6233980" cy="501650"/>
          </a:xfrm>
        </p:spPr>
        <p:txBody>
          <a:bodyPr anchor="b">
            <a:norm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IMIĘ NAZWISKO</a:t>
            </a:r>
          </a:p>
        </p:txBody>
      </p:sp>
    </p:spTree>
    <p:extLst>
      <p:ext uri="{BB962C8B-B14F-4D97-AF65-F5344CB8AC3E}">
        <p14:creationId xmlns:p14="http://schemas.microsoft.com/office/powerpoint/2010/main" val="291398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biały ze zdjęci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241F4D13-D518-49B2-A64A-37FAF3D4D3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94542" y="1229"/>
            <a:ext cx="8552733" cy="5362446"/>
          </a:xfrm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31D0F6-FCEC-455A-9856-5AE0ED43F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751" y="5607424"/>
            <a:ext cx="11227532" cy="104358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3C71E52-3215-47A2-97D1-C13174AB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4751" y="6680687"/>
            <a:ext cx="11227532" cy="6654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1" name="Symbol zastępczy tekstu 12">
            <a:extLst>
              <a:ext uri="{FF2B5EF4-FFF2-40B4-BE49-F238E27FC236}">
                <a16:creationId xmlns:a16="http://schemas.microsoft.com/office/drawing/2014/main" id="{D8394156-3D5D-4BF7-B7BF-74AE8E24A5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47" y="4755579"/>
            <a:ext cx="6233980" cy="501650"/>
          </a:xfrm>
        </p:spPr>
        <p:txBody>
          <a:bodyPr anchor="b">
            <a:norm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IMIĘ NAZWISKO</a:t>
            </a:r>
          </a:p>
        </p:txBody>
      </p:sp>
    </p:spTree>
    <p:extLst>
      <p:ext uri="{BB962C8B-B14F-4D97-AF65-F5344CB8AC3E}">
        <p14:creationId xmlns:p14="http://schemas.microsoft.com/office/powerpoint/2010/main" val="213494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zekładka ze zdjęciem (margin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327C38F9-15AB-4C9B-85BC-F5D5BC72F3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550775" cy="6670675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Wstaw obraz przekładki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DDD350-0C65-4C13-9EC3-D5A1D8E2C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775" y="3572702"/>
            <a:ext cx="6480000" cy="2520000"/>
          </a:xfrm>
          <a:solidFill>
            <a:schemeClr val="accent6"/>
          </a:solidFill>
          <a:ln>
            <a:noFill/>
            <a:prstDash val="solid"/>
          </a:ln>
        </p:spPr>
        <p:txBody>
          <a:bodyPr>
            <a:normAutofit/>
          </a:bodyPr>
          <a:lstStyle>
            <a:lvl1pPr marL="355600" indent="0" algn="l">
              <a:tabLst>
                <a:tab pos="6908800" algn="l"/>
              </a:tabLst>
              <a:defRPr sz="36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pl-PL"/>
              <a:t>Tytuł przekładki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1C9AFDAA-1FD6-440E-8188-EB9F149AC3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9775" y="6075679"/>
            <a:ext cx="6480000" cy="106046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37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zekładka ze zdjęciem (fullscre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327C38F9-15AB-4C9B-85BC-F5D5BC72F3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3439775" cy="7559676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Wstaw obraz przekładki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DDD350-0C65-4C13-9EC3-D5A1D8E2C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775" y="4048952"/>
            <a:ext cx="6480000" cy="2520000"/>
          </a:xfrm>
          <a:solidFill>
            <a:schemeClr val="accent6"/>
          </a:solidFill>
          <a:ln>
            <a:noFill/>
            <a:prstDash val="solid"/>
          </a:ln>
        </p:spPr>
        <p:txBody>
          <a:bodyPr>
            <a:normAutofit/>
          </a:bodyPr>
          <a:lstStyle>
            <a:lvl1pPr marL="355600" indent="0" algn="l">
              <a:tabLst>
                <a:tab pos="6908800" algn="l"/>
              </a:tabLst>
              <a:defRPr sz="36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pl-PL"/>
              <a:t>Tytuł przekładki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1C9AFDAA-1FD6-440E-8188-EB9F149AC3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9775" y="6551929"/>
            <a:ext cx="6480000" cy="106046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583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zekład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DDD350-0C65-4C13-9EC3-D5A1D8E2C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3530" y="2551324"/>
            <a:ext cx="11591807" cy="1461188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pl-PL"/>
              <a:t>Tytuł przekładki</a:t>
            </a:r>
          </a:p>
        </p:txBody>
      </p:sp>
    </p:spTree>
    <p:extLst>
      <p:ext uri="{BB962C8B-B14F-4D97-AF65-F5344CB8AC3E}">
        <p14:creationId xmlns:p14="http://schemas.microsoft.com/office/powerpoint/2010/main" val="225338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9" y="402484"/>
            <a:ext cx="11591807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9" y="2012414"/>
            <a:ext cx="11591807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708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79FBF-47E4-41C4-9B06-55917F938E8A}" type="datetime4">
              <a:rPr lang="pl-PL" smtClean="0"/>
              <a:t>31 maja 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31" y="7006708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0" y="7006708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4A383-2029-417C-894E-5827775736C6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02246E8-6B7F-4333-AC94-15715E21B23A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0582"/>
            <a:ext cx="13439775" cy="88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0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42" r:id="rId3"/>
    <p:sldLayoutId id="2147483744" r:id="rId4"/>
    <p:sldLayoutId id="2147483723" r:id="rId5"/>
    <p:sldLayoutId id="2147483743" r:id="rId6"/>
    <p:sldLayoutId id="2147483724" r:id="rId7"/>
    <p:sldLayoutId id="2147483741" r:id="rId8"/>
    <p:sldLayoutId id="2147483740" r:id="rId9"/>
    <p:sldLayoutId id="2147483725" r:id="rId10"/>
    <p:sldLayoutId id="2147483737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8" r:id="rId22"/>
    <p:sldLayoutId id="2147483739" r:id="rId23"/>
    <p:sldLayoutId id="2147483736" r:id="rId24"/>
  </p:sldLayoutIdLst>
  <p:hf hdr="0" ftr="0"/>
  <p:txStyles>
    <p:titleStyle>
      <a:lvl1pPr algn="l" defTabSz="950203" rtl="0" eaLnBrk="1" latinLnBrk="0" hangingPunct="1">
        <a:lnSpc>
          <a:spcPct val="90000"/>
        </a:lnSpc>
        <a:spcBef>
          <a:spcPct val="0"/>
        </a:spcBef>
        <a:buNone/>
        <a:defRPr sz="45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551" indent="-237551" algn="l" defTabSz="950203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09" kern="1200">
          <a:solidFill>
            <a:schemeClr val="tx1"/>
          </a:solidFill>
          <a:latin typeface="+mn-lt"/>
          <a:ea typeface="+mn-ea"/>
          <a:cs typeface="+mn-cs"/>
        </a:defRPr>
      </a:lvl1pPr>
      <a:lvl2pPr marL="712653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2pPr>
      <a:lvl3pPr marL="1187754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2856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4pPr>
      <a:lvl5pPr marL="2137958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5pPr>
      <a:lvl6pPr marL="2613059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6pPr>
      <a:lvl7pPr marL="3088161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7pPr>
      <a:lvl8pPr marL="3563263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8pPr>
      <a:lvl9pPr marL="4038365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1pPr>
      <a:lvl2pPr marL="475102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2pPr>
      <a:lvl3pPr marL="950203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3pPr>
      <a:lvl4pPr marL="1425305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4pPr>
      <a:lvl5pPr marL="1900407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5pPr>
      <a:lvl6pPr marL="2375509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6pPr>
      <a:lvl7pPr marL="2850610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7pPr>
      <a:lvl8pPr marL="3325712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8pPr>
      <a:lvl9pPr marL="3800813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5FF32F-B084-4FBA-BDE2-35D67F04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50203">
              <a:lnSpc>
                <a:spcPct val="90000"/>
              </a:lnSpc>
              <a:spcBef>
                <a:spcPts val="1039"/>
              </a:spcBef>
            </a:pPr>
            <a:r>
              <a:rPr lang="pl-PL" dirty="0"/>
              <a:t>1 czerwca 2023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68B536A-BF3D-4277-9703-D2CCE529F190}"/>
              </a:ext>
            </a:extLst>
          </p:cNvPr>
          <p:cNvSpPr/>
          <p:nvPr/>
        </p:nvSpPr>
        <p:spPr>
          <a:xfrm>
            <a:off x="11633993" y="6520478"/>
            <a:ext cx="125413" cy="1039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A1E868D9-DB4B-4A67-BBC8-B68753475B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4006" y="5438292"/>
            <a:ext cx="9152699" cy="816343"/>
          </a:xfrm>
        </p:spPr>
        <p:txBody>
          <a:bodyPr>
            <a:noAutofit/>
          </a:bodyPr>
          <a:lstStyle/>
          <a:p>
            <a:pPr algn="l"/>
            <a:r>
              <a:rPr lang="pl-PL" sz="2800" dirty="0"/>
              <a:t>Podstawa opodatkowania budowli -</a:t>
            </a:r>
          </a:p>
          <a:p>
            <a:pPr algn="l"/>
            <a:r>
              <a:rPr lang="pl-PL" sz="2800" dirty="0"/>
              <a:t>jak ustalić wartość, której nie znamy?</a:t>
            </a:r>
          </a:p>
          <a:p>
            <a:pPr algn="l"/>
            <a:r>
              <a:rPr lang="pl-PL" sz="1800" dirty="0"/>
              <a:t>Wyrok NSA z 9 lutego 2023 r. sygn. akt III FSK 1042/22</a:t>
            </a:r>
          </a:p>
          <a:p>
            <a:pPr algn="l"/>
            <a:r>
              <a:rPr lang="pl-PL" sz="1400" dirty="0"/>
              <a:t>Daniel Panek</a:t>
            </a:r>
          </a:p>
        </p:txBody>
      </p:sp>
    </p:spTree>
    <p:extLst>
      <p:ext uri="{BB962C8B-B14F-4D97-AF65-F5344CB8AC3E}">
        <p14:creationId xmlns:p14="http://schemas.microsoft.com/office/powerpoint/2010/main" val="3564755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22A3FF-3469-44C6-A481-DF45B17E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problemy dotyczące ustalania podstawy opodatkowania budowli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750691-A51D-6D1E-EBEE-25AA12B65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050" y="1439999"/>
            <a:ext cx="11629907" cy="545999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l-PL" sz="1800" b="1" i="0" dirty="0">
                <a:solidFill>
                  <a:srgbClr val="001A57"/>
                </a:solidFill>
                <a:effectLst/>
                <a:latin typeface="Arial" panose="020B0604020202020204" pitchFamily="34" charset="0"/>
              </a:rPr>
              <a:t>Co ze współwłasnością?</a:t>
            </a:r>
          </a:p>
          <a:p>
            <a:pPr marL="0" indent="0" algn="l">
              <a:buNone/>
            </a:pPr>
            <a:endParaRPr lang="pl-PL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 księgach podatnicy mają w księgach wartość „prawa udziału”, a nie wartość budowli</a:t>
            </a:r>
          </a:p>
          <a:p>
            <a:endParaRPr lang="pl-PL" sz="18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Problem „wydzielania” części wartości środków trwałych do ksiąg współwłaściciela</a:t>
            </a:r>
            <a:endParaRPr lang="pl-PL" sz="18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pl-P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b="1" i="0" dirty="0">
                <a:solidFill>
                  <a:srgbClr val="001A57"/>
                </a:solidFill>
                <a:effectLst/>
                <a:latin typeface="Arial" panose="020B0604020202020204" pitchFamily="34" charset="0"/>
              </a:rPr>
              <a:t>Co z innymi spółkami osobowymi – obecne orzecznictwo dotyczy SKA</a:t>
            </a:r>
          </a:p>
          <a:p>
            <a:pPr algn="l"/>
            <a:endParaRPr lang="pl-P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pl-PL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0873AC-8A52-6176-4604-8D37EB42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A383-2029-417C-894E-5827775736C6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673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17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19203" y="1263510"/>
            <a:ext cx="11077497" cy="3298540"/>
          </a:xfrm>
          <a:prstGeom prst="rect">
            <a:avLst/>
          </a:prstGeom>
        </p:spPr>
        <p:txBody>
          <a:bodyPr vert="horz" lIns="95019" tIns="47510" rIns="95019" bIns="4751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8A714"/>
              </a:buClr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1320" dirty="0">
              <a:solidFill>
                <a:prstClr val="black"/>
              </a:solidFill>
            </a:endParaRPr>
          </a:p>
        </p:txBody>
      </p:sp>
      <p:sp>
        <p:nvSpPr>
          <p:cNvPr id="9" name="Tytuł 3">
            <a:extLst>
              <a:ext uri="{FF2B5EF4-FFF2-40B4-BE49-F238E27FC236}">
                <a16:creationId xmlns:a16="http://schemas.microsoft.com/office/drawing/2014/main" id="{1FB76BBE-DACC-42DB-804F-DFC10C289ADF}"/>
              </a:ext>
            </a:extLst>
          </p:cNvPr>
          <p:cNvSpPr txBox="1">
            <a:spLocks/>
          </p:cNvSpPr>
          <p:nvPr/>
        </p:nvSpPr>
        <p:spPr>
          <a:xfrm>
            <a:off x="619203" y="488126"/>
            <a:ext cx="8721744" cy="1050026"/>
          </a:xfrm>
          <a:prstGeom prst="rect">
            <a:avLst/>
          </a:prstGeom>
        </p:spPr>
        <p:txBody>
          <a:bodyPr vert="horz" lIns="86199" tIns="43100" rIns="86199" bIns="4310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600" dirty="0"/>
          </a:p>
        </p:txBody>
      </p:sp>
      <p:sp>
        <p:nvSpPr>
          <p:cNvPr id="8" name="Symbol zastępczy numeru slajdu 3">
            <a:extLst>
              <a:ext uri="{FF2B5EF4-FFF2-40B4-BE49-F238E27FC236}">
                <a16:creationId xmlns:a16="http://schemas.microsoft.com/office/drawing/2014/main" id="{952A3DA9-741C-46C1-B2F6-8760EEE3FFA3}"/>
              </a:ext>
            </a:extLst>
          </p:cNvPr>
          <p:cNvSpPr txBox="1">
            <a:spLocks/>
          </p:cNvSpPr>
          <p:nvPr/>
        </p:nvSpPr>
        <p:spPr>
          <a:xfrm>
            <a:off x="12428261" y="6879347"/>
            <a:ext cx="523735" cy="379416"/>
          </a:xfrm>
          <a:prstGeom prst="rect">
            <a:avLst/>
          </a:prstGeom>
        </p:spPr>
        <p:txBody>
          <a:bodyPr vert="horz" lIns="86199" tIns="43100" rIns="86199" bIns="4310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74A383-2029-417C-894E-5827775736C6}" type="slidenum">
              <a:rPr lang="pl-PL" sz="1247"/>
              <a:pPr/>
              <a:t>2</a:t>
            </a:fld>
            <a:endParaRPr lang="pl-PL" sz="1247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01AD75-F193-43ED-874D-B5121093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171" y="394548"/>
            <a:ext cx="9633715" cy="1113864"/>
          </a:xfrm>
        </p:spPr>
        <p:txBody>
          <a:bodyPr>
            <a:normAutofit/>
          </a:bodyPr>
          <a:lstStyle/>
          <a:p>
            <a:r>
              <a:rPr lang="pl-PL" sz="2200" dirty="0"/>
              <a:t>Stan faktyczny sprawy</a:t>
            </a:r>
            <a:endParaRPr lang="pl-PL" sz="2000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9630D0E-6B3F-4672-9478-6143D4B2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171" y="1763225"/>
            <a:ext cx="9249274" cy="4297637"/>
          </a:xfrm>
        </p:spPr>
        <p:txBody>
          <a:bodyPr>
            <a:noAutofit/>
          </a:bodyPr>
          <a:lstStyle/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Podatnik (osoba fizyczna prowadząca działalność gospodarczą) był użytkownikiem wieczystym gruntu i właścicielem budowli wzniesionych przez dzierżawców na jego gruncie.</a:t>
            </a:r>
          </a:p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Budowle ujęte w ewidencjach środków trwałych dzierżawców i przez nich amortyzowane. </a:t>
            </a:r>
          </a:p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Pewne niejasności stanu faktycznego (nie rzutują one na ocenę całokształtu wyroku)</a:t>
            </a:r>
            <a:endParaRPr lang="pl-P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pl-P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pl-P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pl-P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</a:rPr>
              <a:t>Jaką podstawę opodatkowania budowli zastosować? </a:t>
            </a:r>
          </a:p>
        </p:txBody>
      </p:sp>
      <p:pic>
        <p:nvPicPr>
          <p:cNvPr id="12" name="Obraz 11" descr="Obiektyw aparatu z odbiciami na obiektywie">
            <a:extLst>
              <a:ext uri="{FF2B5EF4-FFF2-40B4-BE49-F238E27FC236}">
                <a16:creationId xmlns:a16="http://schemas.microsoft.com/office/drawing/2014/main" id="{7F512457-FF6E-446D-917D-C4FD561EC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886" y="-1"/>
            <a:ext cx="2902403" cy="7559675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3DDD6EFC-D22A-E98F-7564-E7F06386FD85}"/>
              </a:ext>
            </a:extLst>
          </p:cNvPr>
          <p:cNvCxnSpPr/>
          <p:nvPr/>
        </p:nvCxnSpPr>
        <p:spPr>
          <a:xfrm>
            <a:off x="918171" y="4872942"/>
            <a:ext cx="2033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39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22A3FF-3469-44C6-A481-DF45B17E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Przepisy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750691-A51D-6D1E-EBEE-25AA12B65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050" y="1439999"/>
            <a:ext cx="11942849" cy="5377489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2100"/>
              </a:lnSpc>
              <a:spcBef>
                <a:spcPts val="800"/>
              </a:spcBef>
              <a:buNone/>
            </a:pPr>
            <a:r>
              <a:rPr lang="pl-PL" sz="1600" b="1" i="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</a:rPr>
              <a:t>Art. 4 ust. 1 pkt 3 UPOL</a:t>
            </a:r>
          </a:p>
          <a:p>
            <a:pPr marL="0" indent="0" algn="just">
              <a:lnSpc>
                <a:spcPts val="2100"/>
              </a:lnSpc>
              <a:spcBef>
                <a:spcPts val="800"/>
              </a:spcBef>
              <a:buNone/>
            </a:pPr>
            <a:endParaRPr lang="pl-PL" sz="1600" b="0" i="0" dirty="0">
              <a:solidFill>
                <a:schemeClr val="tx2">
                  <a:lumMod val="95000"/>
                  <a:lumOff val="5000"/>
                </a:schemeClr>
              </a:solidFill>
              <a:effectLst/>
            </a:endParaRPr>
          </a:p>
          <a:p>
            <a:pPr marL="0" indent="0" algn="just">
              <a:lnSpc>
                <a:spcPts val="2100"/>
              </a:lnSpc>
              <a:buNone/>
            </a:pPr>
            <a:r>
              <a:rPr lang="pl-PL" sz="1600" b="0" i="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</a:rPr>
              <a:t>Podstawę opodatkowania stanowi dla budowli lub ich części związanych z prowadzeniem działalności gospodarczej, z zastrzeżeniem ust. 4-6 - wartość, o której mowa w </a:t>
            </a:r>
            <a:r>
              <a:rPr lang="pl-PL" sz="1600" b="0" i="0" u="none" strike="noStrike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</a:rPr>
              <a:t>przepisach</a:t>
            </a:r>
            <a:r>
              <a:rPr lang="pl-PL" sz="1600" b="0" i="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</a:rPr>
              <a:t> o podatkach dochodowych, ustalona na dzień 1 stycznia roku podatkowego, stanowiąca podstawę obliczania amortyzacji w tym roku, niepomniejszona o odpisy amortyzacyjne, a w przypadku budowli całkowicie zamortyzowanych - ich wartość z dnia 1 stycznia roku, w którym dokonano ostatniego odpisu amortyzacyjnego.</a:t>
            </a:r>
          </a:p>
          <a:p>
            <a:pPr marL="0" indent="0" algn="just">
              <a:lnSpc>
                <a:spcPts val="2100"/>
              </a:lnSpc>
              <a:spcBef>
                <a:spcPts val="800"/>
              </a:spcBef>
              <a:buNone/>
            </a:pPr>
            <a:endParaRPr lang="pl-PL" sz="1600" b="0" i="0" dirty="0">
              <a:solidFill>
                <a:schemeClr val="tx2">
                  <a:lumMod val="95000"/>
                  <a:lumOff val="5000"/>
                </a:schemeClr>
              </a:solidFill>
              <a:effectLst/>
            </a:endParaRPr>
          </a:p>
          <a:p>
            <a:pPr marL="0" indent="0" algn="just">
              <a:lnSpc>
                <a:spcPts val="2100"/>
              </a:lnSpc>
              <a:spcBef>
                <a:spcPts val="800"/>
              </a:spcBef>
              <a:buNone/>
            </a:pPr>
            <a:r>
              <a:rPr lang="pl-PL" sz="16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Art. 4 ust. 1 pkt 5 UPOL</a:t>
            </a:r>
          </a:p>
          <a:p>
            <a:pPr marL="0" indent="0" algn="just">
              <a:lnSpc>
                <a:spcPts val="2100"/>
              </a:lnSpc>
              <a:buNone/>
            </a:pPr>
            <a:endParaRPr lang="pl-PL" sz="1600" b="0" i="0" dirty="0">
              <a:solidFill>
                <a:schemeClr val="tx2">
                  <a:lumMod val="95000"/>
                  <a:lumOff val="5000"/>
                </a:schemeClr>
              </a:solidFill>
              <a:effectLst/>
            </a:endParaRPr>
          </a:p>
          <a:p>
            <a:pPr marL="0" indent="0" algn="just">
              <a:lnSpc>
                <a:spcPts val="2100"/>
              </a:lnSpc>
              <a:buNone/>
            </a:pPr>
            <a:r>
              <a:rPr lang="pl-PL" sz="1600" b="0" i="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</a:rPr>
              <a:t>Jeżeli od budowli lub ich części, o których mowa w ust. 1 pkt 3, nie dokonuje się odpisów amortyzacyjnych - podstawę opodatkowania stanowi ich wartość rynkowa, określona przez podatnika na dzień powstania obowiązku podatkowego.</a:t>
            </a:r>
          </a:p>
          <a:p>
            <a:pPr marL="0" indent="0" algn="just">
              <a:lnSpc>
                <a:spcPts val="2100"/>
              </a:lnSpc>
              <a:buNone/>
            </a:pPr>
            <a:br>
              <a:rPr lang="pl-PL" sz="1600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endParaRPr lang="pl-PL" sz="1600" b="0" i="0" dirty="0">
              <a:solidFill>
                <a:schemeClr val="tx2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0873AC-8A52-6176-4604-8D37EB42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A383-2029-417C-894E-5827775736C6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8215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22A3FF-3469-44C6-A481-DF45B17E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Rozstrzygnięcie NSA w sprawie III FSK 1042/22</a:t>
            </a:r>
            <a:r>
              <a:rPr lang="pl-PL" sz="1800" b="0" i="0" u="none" strike="noStrike" baseline="0" dirty="0">
                <a:solidFill>
                  <a:srgbClr val="000000"/>
                </a:solidFill>
              </a:rPr>
              <a:t>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750691-A51D-6D1E-EBEE-25AA12B65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050" y="1439999"/>
            <a:ext cx="11942849" cy="5377489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800"/>
              </a:spcBef>
            </a:pP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Nakłady poczynione przez dzierżawcę na cudzym gruncie będą kwalifikowane jako budowle wybudowane na cudzym gruncie, których amortyzacji podatkowej </a:t>
            </a:r>
            <a:r>
              <a:rPr lang="pl-PL" sz="16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dokonywać może dzierżawca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lnSpc>
                <a:spcPct val="150000"/>
              </a:lnSpc>
              <a:spcBef>
                <a:spcPts val="800"/>
              </a:spcBef>
            </a:pP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4 ust. 1 pkt 3 </a:t>
            </a: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UPOL - 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koro w zakresie pojęcia "wartość" przepis ten odsyła do jej rozumienia w przepisach o podatkach dochodowych, oznacza to, że sam nie tworzy normy prawnopodatkowej w odniesieniu do podstawy opodatkowania budowli, ale wskazuje pewien określony stan faktyczny "wartość budowli", od którego należy obliczyć podatek.</a:t>
            </a:r>
          </a:p>
          <a:p>
            <a:pPr algn="l">
              <a:lnSpc>
                <a:spcPct val="150000"/>
              </a:lnSpc>
              <a:spcBef>
                <a:spcPts val="800"/>
              </a:spcBef>
            </a:pP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Przepisy UPOL nie dopuszczają możliwości odrębnego - (innego) niż wskazany powyżej sposób - ustalania zarówno przez organ podatkowy, jak i podatnika wartości początkowej środków trwałych dla celów podatku od nieruchomości. W przypadku budowli, od których dokonuje się odpisów amortyzacyjnych, podstawą opodatkowania jest wartość początkowa budowli, stanowiąca podstawę dla celów amortyzacji podatkowej.</a:t>
            </a:r>
          </a:p>
          <a:p>
            <a:pPr algn="l">
              <a:lnSpc>
                <a:spcPct val="150000"/>
              </a:lnSpc>
              <a:spcBef>
                <a:spcPts val="800"/>
              </a:spcBef>
            </a:pP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Podatnik nie może – wedle własnego uznania - ustalać podstawy opodatkowania, ponieważ stanowiłoby to obejście prawa. </a:t>
            </a:r>
          </a:p>
          <a:p>
            <a:pPr algn="l">
              <a:lnSpc>
                <a:spcPct val="150000"/>
              </a:lnSpc>
              <a:spcBef>
                <a:spcPts val="800"/>
              </a:spcBef>
            </a:pPr>
            <a:r>
              <a:rPr lang="pl-PL" sz="16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 analizowanym przepisie ustawodawca nie mówi nic o tym, z "czyich ksiąg rachunkowych" wynika wartość początkowa budowli oraz o tym, kto dokonuje amortyzacji.</a:t>
            </a:r>
            <a:endParaRPr lang="pl-PL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0873AC-8A52-6176-4604-8D37EB42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A383-2029-417C-894E-5827775736C6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68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22A3FF-3469-44C6-A481-DF45B17E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Rozstrzygnięcie NSA w sprawie III FSK 1042/22</a:t>
            </a:r>
            <a:r>
              <a:rPr lang="pl-PL" sz="1800" b="0" i="0" u="none" strike="noStrike" baseline="0" dirty="0">
                <a:solidFill>
                  <a:srgbClr val="000000"/>
                </a:solidFill>
              </a:rPr>
              <a:t>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750691-A51D-6D1E-EBEE-25AA12B65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050" y="1439999"/>
            <a:ext cx="11942849" cy="5250167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800"/>
              </a:spcBef>
            </a:pP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Brzmienie art. 4 ust. 1 pkt 3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u.p.o.l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dowodzi, że opisany w nim sposób ustalenia podstawy opodatkowania budowli lub ich części związanych z prowadzeniem działalności gospodarczej, stosuje się do podatnika </a:t>
            </a:r>
            <a:r>
              <a:rPr lang="pl-PL" sz="16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nawet wówczas, gdy nie jest on podmiotem dokonującym amortyzacji budowli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l">
              <a:lnSpc>
                <a:spcPct val="150000"/>
              </a:lnSpc>
              <a:spcBef>
                <a:spcPts val="800"/>
              </a:spcBef>
            </a:pP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Jeśli budowla jest "amortyzowana podatkowo", jej wartość dla celów podatku od nieruchomości ustala się na podstawie art. 4 ust. 1 pkt 3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u.p.o.l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lnSpc>
                <a:spcPct val="150000"/>
              </a:lnSpc>
              <a:spcBef>
                <a:spcPts val="800"/>
              </a:spcBef>
            </a:pP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Nieprawidłowe przy tym pozostaje stanowisko autora skargi kasacyjnej, że wartości ulepszeń budowli (dróg i placów) dokonane przez dzierżawcę, traktowane jako inwestycje w obcych środkach trwałych nie zwiększają podstawy opodatkowania nieruchomości Skarżącego. </a:t>
            </a:r>
          </a:p>
          <a:p>
            <a:pPr algn="l">
              <a:lnSpc>
                <a:spcPct val="150000"/>
              </a:lnSpc>
              <a:spcBef>
                <a:spcPts val="800"/>
              </a:spcBef>
            </a:pP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Skoro nakłady na wzniesienie spornych budowli poczynił dzierżawca, prawidłowo WSA zaaprobował (…) co do ustalenia wartości początkowej tych </a:t>
            </a:r>
            <a:r>
              <a:rPr lang="pl-PL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budowli w oparciu o rejestr środków trwałych podmiotu, który dokonywał amortyzacji tych budowli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lnSpc>
                <a:spcPct val="150000"/>
              </a:lnSpc>
              <a:spcBef>
                <a:spcPts val="800"/>
              </a:spcBef>
            </a:pP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Bez znaczenia pozostaje to, iż odpisy amortyzacyjne wykonuje podmiot niebędący podatnikiem podatku od nieruchomości. </a:t>
            </a:r>
            <a:endParaRPr lang="pl-PL" sz="1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0873AC-8A52-6176-4604-8D37EB42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A383-2029-417C-894E-5827775736C6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31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22A3FF-3469-44C6-A481-DF45B17E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Problemy z argumentacją zawartą w wyroku NSA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750691-A51D-6D1E-EBEE-25AA12B65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050" y="1439999"/>
            <a:ext cx="11942849" cy="5250167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800"/>
              </a:spcBef>
            </a:pP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Kto jest podatnikiem podatku od nieruchomości – problem elektrowni wiatrowych na dzierżawionych gruntach rolnych</a:t>
            </a:r>
          </a:p>
          <a:p>
            <a:pPr algn="l">
              <a:lnSpc>
                <a:spcPct val="150000"/>
              </a:lnSpc>
              <a:spcBef>
                <a:spcPts val="800"/>
              </a:spcBef>
            </a:pPr>
            <a:endParaRPr lang="pl-PL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800"/>
              </a:spcBef>
            </a:pPr>
            <a:r>
              <a:rPr lang="pl-PL" sz="1600" dirty="0"/>
              <a:t>Jak podatnik ma ustalić wartość środka trwałego, który nie jest w jego księgach? </a:t>
            </a:r>
          </a:p>
          <a:p>
            <a:pPr algn="l">
              <a:lnSpc>
                <a:spcPct val="150000"/>
              </a:lnSpc>
              <a:spcBef>
                <a:spcPts val="800"/>
              </a:spcBef>
            </a:pPr>
            <a:endParaRPr lang="pl-PL" sz="1600" dirty="0"/>
          </a:p>
          <a:p>
            <a:pPr algn="l">
              <a:lnSpc>
                <a:spcPct val="150000"/>
              </a:lnSpc>
              <a:spcBef>
                <a:spcPts val="800"/>
              </a:spcBef>
            </a:pPr>
            <a:r>
              <a:rPr lang="pl-PL" sz="1600" dirty="0"/>
              <a:t>Co z art. 4 ust. 5 UPOL?</a:t>
            </a:r>
          </a:p>
          <a:p>
            <a:pPr algn="l">
              <a:lnSpc>
                <a:spcPct val="150000"/>
              </a:lnSpc>
              <a:spcBef>
                <a:spcPts val="800"/>
              </a:spcBef>
            </a:pPr>
            <a:endParaRPr lang="pl-PL" sz="1600" dirty="0"/>
          </a:p>
          <a:p>
            <a:pPr algn="l">
              <a:lnSpc>
                <a:spcPct val="150000"/>
              </a:lnSpc>
              <a:spcBef>
                <a:spcPts val="800"/>
              </a:spcBef>
            </a:pPr>
            <a:endParaRPr lang="pl-PL" sz="1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0873AC-8A52-6176-4604-8D37EB42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A383-2029-417C-894E-5827775736C6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21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22A3FF-3469-44C6-A481-DF45B17E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z art. 4 ust 5 UPOL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750691-A51D-6D1E-EBEE-25AA12B65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b="1" i="1" dirty="0">
                <a:solidFill>
                  <a:srgbClr val="001A57"/>
                </a:solidFill>
                <a:effectLst/>
                <a:latin typeface="+mj-lt"/>
              </a:rPr>
              <a:t>„Jeżeli od budowli lub ich części, o których mowa w ust. 1 pkt 3, nie dokonuje się odpisów amortyzacyjnych - podstawę opodatkowania stanowi ich wartość rynkowa, określona przez podatnika na dzień powstania obowiązku podatkowego”.</a:t>
            </a:r>
          </a:p>
          <a:p>
            <a:pPr marL="0" indent="0">
              <a:buNone/>
            </a:pPr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0873AC-8A52-6176-4604-8D37EB42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A383-2029-417C-894E-5827775736C6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205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3">
            <a:extLst>
              <a:ext uri="{FF2B5EF4-FFF2-40B4-BE49-F238E27FC236}">
                <a16:creationId xmlns:a16="http://schemas.microsoft.com/office/drawing/2014/main" id="{1FB76BBE-DACC-42DB-804F-DFC10C289ADF}"/>
              </a:ext>
            </a:extLst>
          </p:cNvPr>
          <p:cNvSpPr txBox="1">
            <a:spLocks/>
          </p:cNvSpPr>
          <p:nvPr/>
        </p:nvSpPr>
        <p:spPr>
          <a:xfrm>
            <a:off x="619203" y="488126"/>
            <a:ext cx="8721744" cy="1050026"/>
          </a:xfrm>
          <a:prstGeom prst="rect">
            <a:avLst/>
          </a:prstGeom>
        </p:spPr>
        <p:txBody>
          <a:bodyPr vert="horz" lIns="86199" tIns="43100" rIns="86199" bIns="4310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600" dirty="0"/>
          </a:p>
        </p:txBody>
      </p:sp>
      <p:sp>
        <p:nvSpPr>
          <p:cNvPr id="8" name="Symbol zastępczy numeru slajdu 3">
            <a:extLst>
              <a:ext uri="{FF2B5EF4-FFF2-40B4-BE49-F238E27FC236}">
                <a16:creationId xmlns:a16="http://schemas.microsoft.com/office/drawing/2014/main" id="{952A3DA9-741C-46C1-B2F6-8760EEE3FFA3}"/>
              </a:ext>
            </a:extLst>
          </p:cNvPr>
          <p:cNvSpPr txBox="1">
            <a:spLocks/>
          </p:cNvSpPr>
          <p:nvPr/>
        </p:nvSpPr>
        <p:spPr>
          <a:xfrm>
            <a:off x="12428261" y="6879347"/>
            <a:ext cx="523735" cy="379416"/>
          </a:xfrm>
          <a:prstGeom prst="rect">
            <a:avLst/>
          </a:prstGeom>
        </p:spPr>
        <p:txBody>
          <a:bodyPr vert="horz" lIns="86199" tIns="43100" rIns="86199" bIns="4310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74A383-2029-417C-894E-5827775736C6}" type="slidenum">
              <a:rPr lang="pl-PL" sz="1247"/>
              <a:pPr/>
              <a:t>8</a:t>
            </a:fld>
            <a:endParaRPr lang="pl-PL" sz="1247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01AD75-F193-43ED-874D-B5121093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617" y="394548"/>
            <a:ext cx="12151111" cy="1113864"/>
          </a:xfrm>
        </p:spPr>
        <p:txBody>
          <a:bodyPr>
            <a:normAutofit/>
          </a:bodyPr>
          <a:lstStyle/>
          <a:p>
            <a:r>
              <a:rPr lang="pl-PL" sz="2200" dirty="0"/>
              <a:t>Niejednolitość podejścia NSA</a:t>
            </a:r>
            <a:endParaRPr lang="pl-PL" sz="2200" dirty="0">
              <a:solidFill>
                <a:srgbClr val="F64C0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48B4A6A6-838D-4D74-822C-533460FB8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577" y="1350899"/>
            <a:ext cx="797907" cy="607103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4C984BA-7284-44EC-8A15-31396AEBE42F}"/>
              </a:ext>
            </a:extLst>
          </p:cNvPr>
          <p:cNvSpPr txBox="1"/>
          <p:nvPr/>
        </p:nvSpPr>
        <p:spPr>
          <a:xfrm>
            <a:off x="1174070" y="1350899"/>
            <a:ext cx="11777926" cy="343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001A57"/>
                </a:solidFill>
                <a:latin typeface="+mj-lt"/>
                <a:cs typeface="Times New Roman" panose="02020603050405020304" pitchFamily="18" charset="0"/>
              </a:rPr>
              <a:t>Wyrok NSA z dnia 8 lipca 2021 r., sygn. III FSK 3631/21 – spółki komandytowo-akcyjne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„Przypomnieć dalej należy, że Skarżący, powołując art. 4 ust. 1 pkt 3 </a:t>
            </a:r>
            <a:r>
              <a:rPr lang="pl-PL" sz="1800" i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u.p.o.l</a:t>
            </a:r>
            <a:r>
              <a:rPr lang="pl-PL" sz="1800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., wskazywali na nieprawidłowości dotyczące określenia wartości infrastruktury telekomunikacyjnej. Zgodnie z tym przepisem, podstawę opodatkowania stanowi dla budowli lub ich części związanych z prowadzeniem działalności gospodarczej, z zastrzeżeniem ust. 4 i 5-6 - wartość, o której mowa w przepisach o podatkach dochodowych, ustalona na dzień 1 stycznia roku podatkowego, stanowiąca podstawę obliczania amortyzacji w tym roku, niepomniejszona o odpisy amortyzacyjne, a w przypadku budowli całkowicie zamortyzowanych - ich wartość z dnia 1 stycznia roku, w którym dokonano ostatniego odpisu amortyzacyjnego. Trzeba wobec tego wyjaśnić, że przewidziany tym przepisem sposób ustalenia podstawy opodatkowania budowli lub ich części związanych z prowadzeniem działalności gospodarczej stosuje się do podatnika nawet wówczas, gdy to nie on jest podatnikiem podatku dochodowego, lecz jego wspólnicy”</a:t>
            </a:r>
          </a:p>
        </p:txBody>
      </p:sp>
    </p:spTree>
    <p:extLst>
      <p:ext uri="{BB962C8B-B14F-4D97-AF65-F5344CB8AC3E}">
        <p14:creationId xmlns:p14="http://schemas.microsoft.com/office/powerpoint/2010/main" val="3325721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3">
            <a:extLst>
              <a:ext uri="{FF2B5EF4-FFF2-40B4-BE49-F238E27FC236}">
                <a16:creationId xmlns:a16="http://schemas.microsoft.com/office/drawing/2014/main" id="{1FB76BBE-DACC-42DB-804F-DFC10C289ADF}"/>
              </a:ext>
            </a:extLst>
          </p:cNvPr>
          <p:cNvSpPr txBox="1">
            <a:spLocks/>
          </p:cNvSpPr>
          <p:nvPr/>
        </p:nvSpPr>
        <p:spPr>
          <a:xfrm>
            <a:off x="619203" y="488126"/>
            <a:ext cx="8721744" cy="1050026"/>
          </a:xfrm>
          <a:prstGeom prst="rect">
            <a:avLst/>
          </a:prstGeom>
        </p:spPr>
        <p:txBody>
          <a:bodyPr vert="horz" lIns="86199" tIns="43100" rIns="86199" bIns="4310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600" dirty="0"/>
          </a:p>
        </p:txBody>
      </p:sp>
      <p:sp>
        <p:nvSpPr>
          <p:cNvPr id="8" name="Symbol zastępczy numeru slajdu 3">
            <a:extLst>
              <a:ext uri="{FF2B5EF4-FFF2-40B4-BE49-F238E27FC236}">
                <a16:creationId xmlns:a16="http://schemas.microsoft.com/office/drawing/2014/main" id="{952A3DA9-741C-46C1-B2F6-8760EEE3FFA3}"/>
              </a:ext>
            </a:extLst>
          </p:cNvPr>
          <p:cNvSpPr txBox="1">
            <a:spLocks/>
          </p:cNvSpPr>
          <p:nvPr/>
        </p:nvSpPr>
        <p:spPr>
          <a:xfrm>
            <a:off x="12428261" y="6879347"/>
            <a:ext cx="523735" cy="379416"/>
          </a:xfrm>
          <a:prstGeom prst="rect">
            <a:avLst/>
          </a:prstGeom>
        </p:spPr>
        <p:txBody>
          <a:bodyPr vert="horz" lIns="86199" tIns="43100" rIns="86199" bIns="4310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74A383-2029-417C-894E-5827775736C6}" type="slidenum">
              <a:rPr lang="pl-PL" sz="1247"/>
              <a:pPr/>
              <a:t>9</a:t>
            </a:fld>
            <a:endParaRPr lang="pl-PL" sz="1247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01AD75-F193-43ED-874D-B5121093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617" y="394548"/>
            <a:ext cx="12151111" cy="1113864"/>
          </a:xfrm>
        </p:spPr>
        <p:txBody>
          <a:bodyPr>
            <a:normAutofit/>
          </a:bodyPr>
          <a:lstStyle/>
          <a:p>
            <a:r>
              <a:rPr lang="pl-PL" sz="2200" dirty="0"/>
              <a:t>Niejednolitość podejścia NSA</a:t>
            </a:r>
            <a:endParaRPr lang="pl-PL" sz="2200" dirty="0">
              <a:solidFill>
                <a:srgbClr val="F64C0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48B4A6A6-838D-4D74-822C-533460FB8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577" y="1350899"/>
            <a:ext cx="797907" cy="607103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4C984BA-7284-44EC-8A15-31396AEBE42F}"/>
              </a:ext>
            </a:extLst>
          </p:cNvPr>
          <p:cNvSpPr txBox="1"/>
          <p:nvPr/>
        </p:nvSpPr>
        <p:spPr>
          <a:xfrm>
            <a:off x="1174070" y="1350899"/>
            <a:ext cx="11777926" cy="3536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001A57"/>
                </a:solidFill>
                <a:latin typeface="+mj-lt"/>
                <a:cs typeface="Times New Roman" panose="02020603050405020304" pitchFamily="18" charset="0"/>
              </a:rPr>
              <a:t>Wyrok NSA z dnia 11 października 2022 r., sygn. III FSK 1266/21 – elektrownie wiatrowe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„Prawidłowo bowiem przyjął NSA w tym wyroku wskazując sposób rozumienia art. 4 ust. 5 </a:t>
            </a:r>
            <a:r>
              <a:rPr lang="pl-PL" sz="1800" i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u.p.o.l</a:t>
            </a:r>
            <a:r>
              <a:rPr lang="pl-PL" sz="1800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., ,,(...) że użyte w tym przepisie sformułowanie "nie dokonuje się odpisów amortyzacyjnych" dotyczy wszystkich przypadków tego stanu rzeczy, niezależnie od ich przyczyn. (…)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Naczelny Sąd Administracyjny ponownie bowiem zauważa, że istotne znaczenie ma taki sposób rozumienia wskazanego warunku z art. 4 ust. 5 </a:t>
            </a:r>
            <a:r>
              <a:rPr lang="pl-PL" sz="1800" i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u.p.o.l</a:t>
            </a:r>
            <a:r>
              <a:rPr lang="pl-PL" sz="1800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., który odnosi się do budowli jako przedmiotu opodatkowania w rozumieniu tej ustawy. Dlatego też trafnie podkreślił NSA w wyroku z dnia 9 października 2019 r., sygn. akt II FSK 1211/19, że ,,(...) przedmiotem opodatkowania podatkiem od nieruchomości nie są bowiem środki trwałe, ale budowle lub ich części w rozumieniu </a:t>
            </a:r>
            <a:r>
              <a:rPr lang="pl-PL" sz="1800" i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u.p.o.l</a:t>
            </a:r>
            <a:r>
              <a:rPr lang="pl-PL" sz="1800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Ustawa podatkowa zawiera odesłanie do przepisów o podatkach dochodowych dotyczących środków trwałych jedynie w zakresie ustalenia wartości początkowej(...)". Dlatego też ewidencja środków trwałych nie decyduje ,,sama w sobie’’ o podstawie opodatkowania w tym podatku.”</a:t>
            </a:r>
          </a:p>
        </p:txBody>
      </p:sp>
    </p:spTree>
    <p:extLst>
      <p:ext uri="{BB962C8B-B14F-4D97-AF65-F5344CB8AC3E}">
        <p14:creationId xmlns:p14="http://schemas.microsoft.com/office/powerpoint/2010/main" val="611202121"/>
      </p:ext>
    </p:extLst>
  </p:cSld>
  <p:clrMapOvr>
    <a:masterClrMapping/>
  </p:clrMapOvr>
</p:sld>
</file>

<file path=ppt/theme/theme1.xml><?xml version="1.0" encoding="utf-8"?>
<a:theme xmlns:a="http://schemas.openxmlformats.org/drawingml/2006/main" name="CRIDO_2">
  <a:themeElements>
    <a:clrScheme name="Crido">
      <a:dk1>
        <a:srgbClr val="001A57"/>
      </a:dk1>
      <a:lt1>
        <a:srgbClr val="FFFFFF"/>
      </a:lt1>
      <a:dk2>
        <a:srgbClr val="000000"/>
      </a:dk2>
      <a:lt2>
        <a:srgbClr val="E5E5E5"/>
      </a:lt2>
      <a:accent1>
        <a:srgbClr val="F64C0E"/>
      </a:accent1>
      <a:accent2>
        <a:srgbClr val="C1063B"/>
      </a:accent2>
      <a:accent3>
        <a:srgbClr val="99D0EE"/>
      </a:accent3>
      <a:accent4>
        <a:srgbClr val="305296"/>
      </a:accent4>
      <a:accent5>
        <a:srgbClr val="FEC86C"/>
      </a:accent5>
      <a:accent6>
        <a:srgbClr val="122748"/>
      </a:accent6>
      <a:hlink>
        <a:srgbClr val="F64C0E"/>
      </a:hlink>
      <a:folHlink>
        <a:srgbClr val="C1063B"/>
      </a:folHlink>
    </a:clrScheme>
    <a:fontScheme name="Crido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Clr>
            <a:schemeClr val="accent1"/>
          </a:buClr>
          <a:buFont typeface="Arial" panose="020B0604020202020204" pitchFamily="34" charset="0"/>
          <a:buChar char="•"/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RIDO_2" id="{A8240594-4965-449C-B94E-2049C0F63F5C}" vid="{AD4E391D-C196-4378-92F4-0D981D5B5FA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ace25b-2d11-48ed-869e-6f87c6478569" xsi:nil="true"/>
    <lcf76f155ced4ddcb4097134ff3c332f xmlns="cd557c0d-2a3e-4615-aab3-b4bcd7a8b15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E14DD3B9E33E64DB1D8EF2801AE7E22" ma:contentTypeVersion="15" ma:contentTypeDescription="Utwórz nowy dokument." ma:contentTypeScope="" ma:versionID="f6544d372c3ae17b9c739e6e7653a093">
  <xsd:schema xmlns:xsd="http://www.w3.org/2001/XMLSchema" xmlns:xs="http://www.w3.org/2001/XMLSchema" xmlns:p="http://schemas.microsoft.com/office/2006/metadata/properties" xmlns:ns2="cd557c0d-2a3e-4615-aab3-b4bcd7a8b159" xmlns:ns3="b7ace25b-2d11-48ed-869e-6f87c6478569" targetNamespace="http://schemas.microsoft.com/office/2006/metadata/properties" ma:root="true" ma:fieldsID="c1332b7cb43a995881e47d2f336fe590" ns2:_="" ns3:_="">
    <xsd:import namespace="cd557c0d-2a3e-4615-aab3-b4bcd7a8b159"/>
    <xsd:import namespace="b7ace25b-2d11-48ed-869e-6f87c64785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57c0d-2a3e-4615-aab3-b4bcd7a8b1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Tagi obrazów" ma:readOnly="false" ma:fieldId="{5cf76f15-5ced-4ddc-b409-7134ff3c332f}" ma:taxonomyMulti="true" ma:sspId="8ed66f81-70b7-4d3c-9156-f428859737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ce25b-2d11-48ed-869e-6f87c647856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e599a2a-922b-40e0-a00e-8cb7f14644a1}" ma:internalName="TaxCatchAll" ma:showField="CatchAllData" ma:web="b7ace25b-2d11-48ed-869e-6f87c64785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FC1B53-9773-4289-B587-83DCA0F92B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105C03-AADB-475F-9106-DF728607692C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b7ace25b-2d11-48ed-869e-6f87c6478569"/>
    <ds:schemaRef ds:uri="cd557c0d-2a3e-4615-aab3-b4bcd7a8b15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AC9D6A-0CD4-45EC-83E2-DAE62EFE07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557c0d-2a3e-4615-aab3-b4bcd7a8b159"/>
    <ds:schemaRef ds:uri="b7ace25b-2d11-48ed-869e-6f87c64785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1133</Words>
  <Application>Microsoft Office PowerPoint</Application>
  <PresentationFormat>Niestandardowy</PresentationFormat>
  <Paragraphs>75</Paragraphs>
  <Slides>11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Wingdings</vt:lpstr>
      <vt:lpstr>CRIDO_2</vt:lpstr>
      <vt:lpstr>Prezentacja programu PowerPoint</vt:lpstr>
      <vt:lpstr>Stan faktyczny sprawy</vt:lpstr>
      <vt:lpstr>Przepisy</vt:lpstr>
      <vt:lpstr>Rozstrzygnięcie NSA w sprawie III FSK 1042/22 </vt:lpstr>
      <vt:lpstr>Rozstrzygnięcie NSA w sprawie III FSK 1042/22 </vt:lpstr>
      <vt:lpstr>Problemy z argumentacją zawartą w wyroku NSA</vt:lpstr>
      <vt:lpstr>Co z art. 4 ust 5 UPOL</vt:lpstr>
      <vt:lpstr>Niejednolitość podejścia NSA</vt:lpstr>
      <vt:lpstr>Niejednolitość podejścia NSA</vt:lpstr>
      <vt:lpstr>Inne problemy dotyczące ustalania podstawy opodatkowania budowli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Sara Jabłońska</dc:creator>
  <cp:lastModifiedBy>Wojciech Morawski (wmoraw)</cp:lastModifiedBy>
  <cp:revision>7</cp:revision>
  <dcterms:created xsi:type="dcterms:W3CDTF">2022-05-26T11:50:49Z</dcterms:created>
  <dcterms:modified xsi:type="dcterms:W3CDTF">2023-05-31T10:39:49Z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ukanITGREENmodCATEGORY">
    <vt:lpwstr>PUBLIC</vt:lpwstr>
  </property>
  <property fmtid="{D5CDD505-2E9C-101B-9397-08002B2CF9AE}" pid="3" name="TukanITGREENmodClassifiedBy">
    <vt:lpwstr>ACCREOT\arowicka;Agnieszka Rowicka</vt:lpwstr>
  </property>
  <property fmtid="{D5CDD505-2E9C-101B-9397-08002B2CF9AE}" pid="4" name="TukanITGREENmodClassificationDate">
    <vt:lpwstr>2019-02-13T11:04:16.8465852+01:00</vt:lpwstr>
  </property>
  <property fmtid="{D5CDD505-2E9C-101B-9397-08002B2CF9AE}" pid="5" name="TukanITGREENmodClassifiedBySID">
    <vt:lpwstr>ACCREOT\S-1-5-21-2689679564-127267201-59131381-8375</vt:lpwstr>
  </property>
  <property fmtid="{D5CDD505-2E9C-101B-9397-08002B2CF9AE}" pid="6" name="TukanITGREENmodGRNItemId">
    <vt:lpwstr>GRN-00eeba11-8300-4f3d-b874-9acfa95e4c0d</vt:lpwstr>
  </property>
  <property fmtid="{D5CDD505-2E9C-101B-9397-08002B2CF9AE}" pid="7" name="TukanITGREENmodHash">
    <vt:lpwstr>u0Cd8VwIWE+TpG8/G2C2zRahXZlpNTqNcDoRNbofonw=</vt:lpwstr>
  </property>
  <property fmtid="{D5CDD505-2E9C-101B-9397-08002B2CF9AE}" pid="8" name="DLPManualFileClassification">
    <vt:lpwstr/>
  </property>
  <property fmtid="{D5CDD505-2E9C-101B-9397-08002B2CF9AE}" pid="9" name="TukanITGREENmodRefresh">
    <vt:lpwstr>False</vt:lpwstr>
  </property>
  <property fmtid="{D5CDD505-2E9C-101B-9397-08002B2CF9AE}" pid="10" name="ContentTypeId">
    <vt:lpwstr>0x0101002E14DD3B9E33E64DB1D8EF2801AE7E22</vt:lpwstr>
  </property>
  <property fmtid="{D5CDD505-2E9C-101B-9397-08002B2CF9AE}" pid="11" name="MSIP_Label_f0c1128d-c062-45c9-b6cb-a7f1c8c9dd1d_Enabled">
    <vt:lpwstr>true</vt:lpwstr>
  </property>
  <property fmtid="{D5CDD505-2E9C-101B-9397-08002B2CF9AE}" pid="12" name="MSIP_Label_f0c1128d-c062-45c9-b6cb-a7f1c8c9dd1d_SetDate">
    <vt:lpwstr>2023-05-22T18:40:47Z</vt:lpwstr>
  </property>
  <property fmtid="{D5CDD505-2E9C-101B-9397-08002B2CF9AE}" pid="13" name="MSIP_Label_f0c1128d-c062-45c9-b6cb-a7f1c8c9dd1d_Method">
    <vt:lpwstr>Standard</vt:lpwstr>
  </property>
  <property fmtid="{D5CDD505-2E9C-101B-9397-08002B2CF9AE}" pid="14" name="MSIP_Label_f0c1128d-c062-45c9-b6cb-a7f1c8c9dd1d_Name">
    <vt:lpwstr>Internal</vt:lpwstr>
  </property>
  <property fmtid="{D5CDD505-2E9C-101B-9397-08002B2CF9AE}" pid="15" name="MSIP_Label_f0c1128d-c062-45c9-b6cb-a7f1c8c9dd1d_SiteId">
    <vt:lpwstr>e7ef6e9c-1970-4277-9a29-c3e1ccc34ae3</vt:lpwstr>
  </property>
  <property fmtid="{D5CDD505-2E9C-101B-9397-08002B2CF9AE}" pid="16" name="MSIP_Label_f0c1128d-c062-45c9-b6cb-a7f1c8c9dd1d_ActionId">
    <vt:lpwstr>17c166d1-5e53-4cda-9711-5837af114b28</vt:lpwstr>
  </property>
  <property fmtid="{D5CDD505-2E9C-101B-9397-08002B2CF9AE}" pid="17" name="MSIP_Label_f0c1128d-c062-45c9-b6cb-a7f1c8c9dd1d_ContentBits">
    <vt:lpwstr>0</vt:lpwstr>
  </property>
</Properties>
</file>