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77" r:id="rId6"/>
    <p:sldId id="276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40255-DBA6-4684-AA4B-A36CCF3834E3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56C93-8670-4619-9E65-32F656A5F9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267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0AA89C-C9FD-4B08-B359-BBC72CD4217C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365-950D-40D1-B995-CF6B55EA21AB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1C97-7835-4A10-B457-3BD5F93D3881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1232-33DC-488D-A03D-DFAABC89C264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86BF-8E85-4B04-893E-345EFA8689D1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F8E5-8CDB-4EA6-A936-12EECF1F90F0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78F4-C181-4B74-80F3-55283B7BB2A8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05F5-8A49-46B2-800C-49B89C1E7865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7F97-C396-40CD-AC9C-C87C47A9FA29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907B-7410-4DC7-A958-86AB8D0696A5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FA-7485-491F-9367-760970827A51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031E774-9B05-4293-82B6-BAEA868DA622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.filipczyk@uwb.edu.pl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5FA6D7-F5C9-4BB3-A8A5-1468DF368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280" y="882376"/>
            <a:ext cx="9596602" cy="2926080"/>
          </a:xfrm>
        </p:spPr>
        <p:txBody>
          <a:bodyPr>
            <a:normAutofit/>
          </a:bodyPr>
          <a:lstStyle/>
          <a:p>
            <a:r>
              <a:rPr lang="pl-PL" sz="3600" b="1" cap="small" dirty="0">
                <a:effectLst/>
                <a:ea typeface="Calibri" panose="020F0502020204030204" pitchFamily="34" charset="0"/>
              </a:rPr>
              <a:t>Wyrok w sprawie C-712/17 EN.SA</a:t>
            </a: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BE26B02-643B-4AA7-8029-616C05282E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pl-PL"/>
              <a:t>Hanna </a:t>
            </a:r>
            <a:r>
              <a:rPr lang="pl-PL" dirty="0"/>
              <a:t>Filipczyk</a:t>
            </a:r>
          </a:p>
          <a:p>
            <a:pPr>
              <a:spcBef>
                <a:spcPts val="600"/>
              </a:spcBef>
            </a:pPr>
            <a:r>
              <a:rPr lang="pl-PL" dirty="0"/>
              <a:t>Uniwersytet w Białymstoku / WSA w Warszawie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1954D52-7D82-4B36-95E7-F46FF8F9593A}"/>
              </a:ext>
            </a:extLst>
          </p:cNvPr>
          <p:cNvSpPr txBox="1"/>
          <p:nvPr/>
        </p:nvSpPr>
        <p:spPr>
          <a:xfrm>
            <a:off x="1156280" y="5391150"/>
            <a:ext cx="10078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b="0" i="0" dirty="0">
                <a:solidFill>
                  <a:schemeClr val="accent6">
                    <a:lumMod val="75000"/>
                  </a:schemeClr>
                </a:solidFill>
                <a:effectLst/>
              </a:rPr>
              <a:t>Wyroki TS UE w sprawach podatków pośrednich w polskich sądach – przegląd orzecznictwa</a:t>
            </a:r>
          </a:p>
          <a:p>
            <a:pPr algn="r"/>
            <a:r>
              <a:rPr lang="pl-PL" sz="2000" b="0" i="0" dirty="0">
                <a:solidFill>
                  <a:schemeClr val="accent6">
                    <a:lumMod val="75000"/>
                  </a:schemeClr>
                </a:solidFill>
                <a:effectLst/>
              </a:rPr>
              <a:t> 6 kwietnia 2022 r.</a:t>
            </a:r>
          </a:p>
          <a:p>
            <a:pPr algn="r"/>
            <a:r>
              <a:rPr lang="pl-PL" sz="2000" dirty="0">
                <a:solidFill>
                  <a:schemeClr val="accent6">
                    <a:lumMod val="75000"/>
                  </a:schemeClr>
                </a:solidFill>
              </a:rPr>
              <a:t>Uniwersytet Mikołaja Kopernika w Toruniu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1900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232B3A-8195-40F5-9022-84C857CA3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0781"/>
            <a:ext cx="9875520" cy="1356360"/>
          </a:xfrm>
        </p:spPr>
        <p:txBody>
          <a:bodyPr>
            <a:normAutofit/>
          </a:bodyPr>
          <a:lstStyle/>
          <a:p>
            <a:r>
              <a:rPr lang="pl-PL" sz="3200" b="1" cap="small" dirty="0"/>
              <a:t>Fakty w sprawie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E8BBD5-5CFB-478D-A1C6-10B1ACE0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84790"/>
            <a:ext cx="9535160" cy="496361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Fikcyjna sprzedaż energii elektrycznej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accent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„[O]</a:t>
            </a:r>
            <a:r>
              <a:rPr lang="pl-PL" sz="22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krężny</a:t>
            </a:r>
            <a:r>
              <a:rPr lang="pl-PL" sz="22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mechanizm sprzedaży tych samych ilości energii elektrycznej po tej samej cenie między spółkami należącymi do tej samej grupy”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accent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Cel „niepodatkowy” (pozyskanie finansowania)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accent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Brak: korzyści podatkowej i utraty wpływów przez skarb państwa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200" b="1" dirty="0">
              <a:solidFill>
                <a:schemeClr val="accent6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3152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pl-PL" sz="2200" b="1" dirty="0">
                <a:solidFill>
                  <a:schemeClr val="accent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Odmowa prawa do odliczenia </a:t>
            </a:r>
          </a:p>
          <a:p>
            <a:pPr marL="73152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pl-PL" sz="2200" b="1" dirty="0">
                <a:solidFill>
                  <a:schemeClr val="accent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Obowiązek zapłaty podatku wykazanego na fakturze</a:t>
            </a:r>
          </a:p>
          <a:p>
            <a:pPr marL="73152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pl-PL" sz="2200" b="1" dirty="0">
                <a:solidFill>
                  <a:schemeClr val="accent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Sankcja w wysokości odpowiadającej kwocie odliczonego podatku naliczonego  </a:t>
            </a:r>
            <a:r>
              <a:rPr lang="pl-PL" sz="22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accent6"/>
                </a:solidFill>
              </a:rPr>
              <a:t>dodatkowy wymiar łącznie (wraz z odsetkami) ca. 70 mln EUR</a:t>
            </a:r>
          </a:p>
          <a:p>
            <a:pPr lvl="1">
              <a:buFontTx/>
              <a:buChar char="-"/>
            </a:pPr>
            <a:endParaRPr lang="pl-PL" sz="2400" dirty="0">
              <a:solidFill>
                <a:schemeClr val="accent6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C2C62E9-E52E-4DBC-986B-7123A5F7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1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232B3A-8195-40F5-9022-84C857CA3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0781"/>
            <a:ext cx="9875520" cy="1356360"/>
          </a:xfrm>
        </p:spPr>
        <p:txBody>
          <a:bodyPr>
            <a:normAutofit/>
          </a:bodyPr>
          <a:lstStyle/>
          <a:p>
            <a:r>
              <a:rPr lang="pl-PL" sz="3200" b="1" cap="small" dirty="0"/>
              <a:t>Pytanie prejudycjalne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E8BBD5-5CFB-478D-A1C6-10B1ACE0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84789"/>
            <a:ext cx="10292786" cy="5322429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„Czy w przypadku transakcji uznanych za fikcyjne, które nie spowodowały uszczerbku dla skarbu państwa i nie przyniosły żadnej korzyści podatkowej podatnikowi, przepisy krajowe (…) są zgodne z zasadami prawa Unii w zakresie [VAT] (…), jeśli jednoczesne zastosowanie przepisów krajowych powoduje:</a:t>
            </a:r>
            <a:endParaRPr lang="pl-PL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a)     wielokrotny i powtarzający się brak możliwości odliczenia podatku zapłaconego od zakupów przez nabywcę za każdą sporną transakcję, która dotyczy tego samego przedmiotu i tej samej podstawy opodatkowania;</a:t>
            </a:r>
            <a:endParaRPr lang="pl-PL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b) nałożenie podatku oraz obowiązku zapłacenia podatku przez zbywcę (oraz wykluczenie możliwości odzyskania nadpłaconych kwot) w odniesieniu do odpowiadających im, analogicznych transakcji sprzedaży, które również zostały uznane za fikcyjne;</a:t>
            </a:r>
            <a:endParaRPr lang="pl-PL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c) nałożenie grzywny równej kwocie podatku od transakcji uznanych za niepodlegające odliczeniu?”</a:t>
            </a:r>
            <a:endParaRPr lang="pl-PL" dirty="0">
              <a:solidFill>
                <a:schemeClr val="accent6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9A8D52B-EF74-4EC4-B9E6-1EE473B1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5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232B3A-8195-40F5-9022-84C857CA3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0781"/>
            <a:ext cx="9875520" cy="1356360"/>
          </a:xfrm>
        </p:spPr>
        <p:txBody>
          <a:bodyPr>
            <a:normAutofit/>
          </a:bodyPr>
          <a:lstStyle/>
          <a:p>
            <a:r>
              <a:rPr lang="pl-PL" sz="3200" b="1" cap="small" dirty="0"/>
              <a:t>Orzeczenie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E8BBD5-5CFB-478D-A1C6-10B1ACE0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84790"/>
            <a:ext cx="9535160" cy="4963610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1) W sytuacji takiej jak rozpatrywana w postępowaniu głównym, w której fikcyjne transakcje sprzedaży energii elektrycznej dokonywane w sposób „okrężny” pomiędzy tymi samymi podmiotami i opiewające na te same kwoty nie spowodowały utraty wpływów podatkowych, [dyrektywę 2006/112/WE], w świetle zasad neutralności i proporcjonalności, należy interpretować w ten sposób, że </a:t>
            </a:r>
            <a:r>
              <a:rPr lang="pl-PL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nie sprzeciwia się ona przepisom prawa krajowego, które wykluczają możliwość odliczenia podatku od wartości dodanej (VAT) w odniesieniu do transakcji fikcyjnych, zobowiązując jednocześnie osoby, które wykazują VAT na fakturze, do zapłaty tego podatku, w tym z tytułu fikcyjnej transakcji</a:t>
            </a:r>
            <a:r>
              <a:rPr lang="pl-P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pod warunkiem, iż prawo krajowe umożliwia dokonanie korekty zobowiązania podatkowego wynikającego z owego zobowiązania, </a:t>
            </a:r>
            <a:r>
              <a:rPr lang="pl-PL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jeżeli wystawca faktury, który nie działał w dobrej wierze zapobiegnie w stosownym czasie i całkowicie niebezpieczeństwu uszczuplenia dochodów podatkowych, czego weryfikacja należy do sądu odsyłającego</a:t>
            </a:r>
            <a:r>
              <a:rPr lang="pl-P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502920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85C6119-3355-45CC-8BFE-CC9C92A0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5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232B3A-8195-40F5-9022-84C857CA3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0781"/>
            <a:ext cx="9875520" cy="1356360"/>
          </a:xfrm>
        </p:spPr>
        <p:txBody>
          <a:bodyPr>
            <a:normAutofit/>
          </a:bodyPr>
          <a:lstStyle/>
          <a:p>
            <a:r>
              <a:rPr lang="pl-PL" sz="3200" b="1" cap="small" dirty="0"/>
              <a:t>Orzeczenie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E8BBD5-5CFB-478D-A1C6-10B1ACE0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84790"/>
            <a:ext cx="9535160" cy="4963610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2) Zasady proporcjonalności i neutralności podatku od wartości dodanej (VAT) </a:t>
            </a:r>
            <a:r>
              <a:rPr lang="pl-P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należy interpretować w ten sposób, że w sytuacji takiej jak w postępowaniu głównym </a:t>
            </a:r>
            <a:r>
              <a:rPr lang="pl-PL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sprzeciwiają się one przepisowi prawa krajowego, na podstawie którego niezgodne z prawem odliczenie VAT podlega grzywnie w wysokości równej kwocie dokonanego odliczenia.</a:t>
            </a:r>
          </a:p>
          <a:p>
            <a:pPr marL="502920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endParaRPr lang="pl-PL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2920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endParaRPr lang="pl-PL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2920" indent="-4572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4B2600B-CF3B-453C-9535-87D8B2B7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6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232B3A-8195-40F5-9022-84C857CA3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0781"/>
            <a:ext cx="9875520" cy="1356360"/>
          </a:xfrm>
        </p:spPr>
        <p:txBody>
          <a:bodyPr>
            <a:normAutofit/>
          </a:bodyPr>
          <a:lstStyle/>
          <a:p>
            <a:r>
              <a:rPr lang="pl-PL" sz="3200" b="1" cap="small" dirty="0"/>
              <a:t>Orzeczenie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E8BBD5-5CFB-478D-A1C6-10B1ACE0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84790"/>
            <a:ext cx="9535160" cy="4963610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accent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Odmowa prawa do odliczenia i obowiązek zapłaty podatku wykazanego na fakturze: „tak, ale” </a:t>
            </a:r>
            <a:r>
              <a:rPr lang="pl-PL" sz="2200" b="1" dirty="0">
                <a:solidFill>
                  <a:schemeClr val="accent6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→ zasady ogólne + (znana) doktryna orzecznicza </a:t>
            </a:r>
            <a:endParaRPr lang="pl-PL" sz="2200" b="1" dirty="0">
              <a:solidFill>
                <a:schemeClr val="accent6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accent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Sankcja w wysokości odpowiadającej kwocie odliczonego podatku naliczonego – „nie” </a:t>
            </a:r>
            <a:r>
              <a:rPr lang="pl-PL" sz="2200" b="1" dirty="0">
                <a:solidFill>
                  <a:schemeClr val="accent6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→ w tym dlatego, że „</a:t>
            </a:r>
            <a:r>
              <a:rPr lang="pl-PL" sz="22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nałożenie grzywny równej 100% kwoty nienależnie odliczonego podatku prowadzi do tego, że możliwość dokonania korekty zobowiązania podatkowego wynikającego z art. 203 dyrektywy VAT staje się bezprzedmiotowa” (pkt 44).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200" b="1" dirty="0">
              <a:solidFill>
                <a:schemeClr val="accent6"/>
              </a:solidFill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cs typeface="Arial" panose="020B0604020202020204" pitchFamily="34" charset="0"/>
              </a:rPr>
              <a:t>Ważne, co jest i czego nie ma (w tym orzeczeniu)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cs typeface="Arial" panose="020B0604020202020204" pitchFamily="34" charset="0"/>
              </a:rPr>
              <a:t>Ciekawe porównanie z opinią AG J. </a:t>
            </a:r>
            <a:r>
              <a:rPr lang="pl-PL" sz="2200" b="1" dirty="0" err="1">
                <a:cs typeface="Arial" panose="020B0604020202020204" pitchFamily="34" charset="0"/>
              </a:rPr>
              <a:t>Kokott</a:t>
            </a:r>
            <a:endParaRPr lang="pl-PL" sz="2200" b="1" dirty="0"/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5AED782-172F-417B-92DA-7701FA9C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9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68490D-1671-4F25-BD84-9B82EE62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975" y="447675"/>
            <a:ext cx="3931920" cy="2743198"/>
          </a:xfrm>
        </p:spPr>
        <p:txBody>
          <a:bodyPr/>
          <a:lstStyle/>
          <a:p>
            <a:r>
              <a:rPr lang="pl-PL" dirty="0"/>
              <a:t>Dziękuję za uwagę!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6BC2F1-5495-4628-9810-6A57A4279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600" b="1" dirty="0">
                <a:solidFill>
                  <a:schemeClr val="accent6"/>
                </a:solidFill>
              </a:rPr>
              <a:t>Dr hab. Hanna Filipczyk</a:t>
            </a:r>
          </a:p>
          <a:p>
            <a:pPr algn="l"/>
            <a:r>
              <a:rPr lang="pl-PL" sz="2200" dirty="0">
                <a:solidFill>
                  <a:schemeClr val="accent6"/>
                </a:solidFill>
              </a:rPr>
              <a:t>Wydział Prawa Uniwersytetu w Białymstoku </a:t>
            </a:r>
          </a:p>
          <a:p>
            <a:pPr algn="l"/>
            <a:r>
              <a:rPr lang="pl-PL" sz="2200" dirty="0">
                <a:solidFill>
                  <a:schemeClr val="accent6"/>
                </a:solidFill>
              </a:rPr>
              <a:t>WSA w Warszawie</a:t>
            </a:r>
          </a:p>
          <a:p>
            <a:pPr algn="l"/>
            <a:r>
              <a:rPr lang="pl-PL" sz="22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h.filipczyk@uwb.edu.pl</a:t>
            </a:r>
            <a:r>
              <a:rPr lang="pl-PL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F01FF41-AEDC-408D-8E7F-B376A9C9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82919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1605</TotalTime>
  <Words>619</Words>
  <Application>Microsoft Office PowerPoint</Application>
  <PresentationFormat>Panoramiczny</PresentationFormat>
  <Paragraphs>44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Times New Roman</vt:lpstr>
      <vt:lpstr>Podstawa</vt:lpstr>
      <vt:lpstr>Wyrok w sprawie C-712/17 EN.SA</vt:lpstr>
      <vt:lpstr>Fakty w sprawie</vt:lpstr>
      <vt:lpstr>Pytanie prejudycjalne</vt:lpstr>
      <vt:lpstr>Orzeczenie</vt:lpstr>
      <vt:lpstr>Orzeczenie</vt:lpstr>
      <vt:lpstr>Orzeczenie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Sprawiedliwość proceduralna jako standard konstytucyjny w orzecznictwie sądów administracyjnych w sprawach podatkowych</dc:title>
  <dc:creator>hanna filipczyk</dc:creator>
  <cp:lastModifiedBy>Wojciech Morawski (wmoraw)</cp:lastModifiedBy>
  <cp:revision>95</cp:revision>
  <dcterms:created xsi:type="dcterms:W3CDTF">2019-06-09T12:08:10Z</dcterms:created>
  <dcterms:modified xsi:type="dcterms:W3CDTF">2022-04-05T14:30:10Z</dcterms:modified>
</cp:coreProperties>
</file>