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63" r:id="rId3"/>
    <p:sldId id="265" r:id="rId4"/>
    <p:sldId id="278" r:id="rId5"/>
    <p:sldId id="280" r:id="rId6"/>
    <p:sldId id="279" r:id="rId7"/>
    <p:sldId id="281" r:id="rId8"/>
    <p:sldId id="325" r:id="rId9"/>
    <p:sldId id="283" r:id="rId10"/>
    <p:sldId id="326" r:id="rId11"/>
    <p:sldId id="328" r:id="rId12"/>
    <p:sldId id="329" r:id="rId13"/>
    <p:sldId id="330" r:id="rId14"/>
    <p:sldId id="324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800" b="0" i="0" u="none" strike="noStrike" cap="none" spc="-136" normalizeH="0" baseline="0">
        <a:ln>
          <a:noFill/>
        </a:ln>
        <a:solidFill>
          <a:srgbClr val="000000"/>
        </a:solidFill>
        <a:effectLst/>
        <a:uFillTx/>
        <a:latin typeface="Roboto Slab Light"/>
        <a:ea typeface="Roboto Slab Light"/>
        <a:cs typeface="Roboto Slab Light"/>
        <a:sym typeface="Roboto Slab Light"/>
      </a:defRPr>
    </a:lvl1pPr>
    <a:lvl2pPr marL="0" marR="0" indent="0" algn="l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800" b="0" i="0" u="none" strike="noStrike" cap="none" spc="-136" normalizeH="0" baseline="0">
        <a:ln>
          <a:noFill/>
        </a:ln>
        <a:solidFill>
          <a:srgbClr val="000000"/>
        </a:solidFill>
        <a:effectLst/>
        <a:uFillTx/>
        <a:latin typeface="Roboto Slab Light"/>
        <a:ea typeface="Roboto Slab Light"/>
        <a:cs typeface="Roboto Slab Light"/>
        <a:sym typeface="Roboto Slab Light"/>
      </a:defRPr>
    </a:lvl2pPr>
    <a:lvl3pPr marL="0" marR="0" indent="0" algn="l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800" b="0" i="0" u="none" strike="noStrike" cap="none" spc="-136" normalizeH="0" baseline="0">
        <a:ln>
          <a:noFill/>
        </a:ln>
        <a:solidFill>
          <a:srgbClr val="000000"/>
        </a:solidFill>
        <a:effectLst/>
        <a:uFillTx/>
        <a:latin typeface="Roboto Slab Light"/>
        <a:ea typeface="Roboto Slab Light"/>
        <a:cs typeface="Roboto Slab Light"/>
        <a:sym typeface="Roboto Slab Light"/>
      </a:defRPr>
    </a:lvl3pPr>
    <a:lvl4pPr marL="0" marR="0" indent="0" algn="l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800" b="0" i="0" u="none" strike="noStrike" cap="none" spc="-136" normalizeH="0" baseline="0">
        <a:ln>
          <a:noFill/>
        </a:ln>
        <a:solidFill>
          <a:srgbClr val="000000"/>
        </a:solidFill>
        <a:effectLst/>
        <a:uFillTx/>
        <a:latin typeface="Roboto Slab Light"/>
        <a:ea typeface="Roboto Slab Light"/>
        <a:cs typeface="Roboto Slab Light"/>
        <a:sym typeface="Roboto Slab Light"/>
      </a:defRPr>
    </a:lvl4pPr>
    <a:lvl5pPr marL="0" marR="0" indent="0" algn="l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800" b="0" i="0" u="none" strike="noStrike" cap="none" spc="-136" normalizeH="0" baseline="0">
        <a:ln>
          <a:noFill/>
        </a:ln>
        <a:solidFill>
          <a:srgbClr val="000000"/>
        </a:solidFill>
        <a:effectLst/>
        <a:uFillTx/>
        <a:latin typeface="Roboto Slab Light"/>
        <a:ea typeface="Roboto Slab Light"/>
        <a:cs typeface="Roboto Slab Light"/>
        <a:sym typeface="Roboto Slab Light"/>
      </a:defRPr>
    </a:lvl5pPr>
    <a:lvl6pPr marL="0" marR="0" indent="0" algn="l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800" b="0" i="0" u="none" strike="noStrike" cap="none" spc="-136" normalizeH="0" baseline="0">
        <a:ln>
          <a:noFill/>
        </a:ln>
        <a:solidFill>
          <a:srgbClr val="000000"/>
        </a:solidFill>
        <a:effectLst/>
        <a:uFillTx/>
        <a:latin typeface="Roboto Slab Light"/>
        <a:ea typeface="Roboto Slab Light"/>
        <a:cs typeface="Roboto Slab Light"/>
        <a:sym typeface="Roboto Slab Light"/>
      </a:defRPr>
    </a:lvl6pPr>
    <a:lvl7pPr marL="0" marR="0" indent="0" algn="l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800" b="0" i="0" u="none" strike="noStrike" cap="none" spc="-136" normalizeH="0" baseline="0">
        <a:ln>
          <a:noFill/>
        </a:ln>
        <a:solidFill>
          <a:srgbClr val="000000"/>
        </a:solidFill>
        <a:effectLst/>
        <a:uFillTx/>
        <a:latin typeface="Roboto Slab Light"/>
        <a:ea typeface="Roboto Slab Light"/>
        <a:cs typeface="Roboto Slab Light"/>
        <a:sym typeface="Roboto Slab Light"/>
      </a:defRPr>
    </a:lvl7pPr>
    <a:lvl8pPr marL="0" marR="0" indent="0" algn="l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800" b="0" i="0" u="none" strike="noStrike" cap="none" spc="-136" normalizeH="0" baseline="0">
        <a:ln>
          <a:noFill/>
        </a:ln>
        <a:solidFill>
          <a:srgbClr val="000000"/>
        </a:solidFill>
        <a:effectLst/>
        <a:uFillTx/>
        <a:latin typeface="Roboto Slab Light"/>
        <a:ea typeface="Roboto Slab Light"/>
        <a:cs typeface="Roboto Slab Light"/>
        <a:sym typeface="Roboto Slab Light"/>
      </a:defRPr>
    </a:lvl8pPr>
    <a:lvl9pPr marL="0" marR="0" indent="0" algn="l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800" b="0" i="0" u="none" strike="noStrike" cap="none" spc="-136" normalizeH="0" baseline="0">
        <a:ln>
          <a:noFill/>
        </a:ln>
        <a:solidFill>
          <a:srgbClr val="000000"/>
        </a:solidFill>
        <a:effectLst/>
        <a:uFillTx/>
        <a:latin typeface="Roboto Slab Light"/>
        <a:ea typeface="Roboto Slab Light"/>
        <a:cs typeface="Roboto Slab Light"/>
        <a:sym typeface="Roboto Slab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2"/>
    <p:restoredTop sz="94665"/>
  </p:normalViewPr>
  <p:slideViewPr>
    <p:cSldViewPr snapToGrid="0">
      <p:cViewPr varScale="1">
        <p:scale>
          <a:sx n="31" d="100"/>
          <a:sy n="31" d="100"/>
        </p:scale>
        <p:origin x="88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8" name="Shape 4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Okładk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01_okladka_photo.png" descr="01_okladka_phot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thedypl.png" descr="thedyp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6254" y="9344818"/>
            <a:ext cx="1333501" cy="2120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logo-thedyy.png" descr="logo-thedy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7" y="11498560"/>
            <a:ext cx="4673601" cy="231140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Thedy &amp; Partners oferta dla XYZ"/>
          <p:cNvSpPr txBox="1">
            <a:spLocks noGrp="1"/>
          </p:cNvSpPr>
          <p:nvPr>
            <p:ph type="body" sz="quarter" idx="13"/>
          </p:nvPr>
        </p:nvSpPr>
        <p:spPr>
          <a:xfrm>
            <a:off x="19589546" y="12679660"/>
            <a:ext cx="3544418" cy="406401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defTabSz="2438338">
              <a:lnSpc>
                <a:spcPct val="90000"/>
              </a:lnSpc>
              <a:spcBef>
                <a:spcPts val="4500"/>
              </a:spcBef>
              <a:defRPr sz="1800" b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</a:lstStyle>
          <a:p>
            <a:r>
              <a:t>Thedy &amp; Partners oferta dla XYZ</a:t>
            </a:r>
          </a:p>
        </p:txBody>
      </p:sp>
      <p:sp>
        <p:nvSpPr>
          <p:cNvPr id="21" name="Linia"/>
          <p:cNvSpPr/>
          <p:nvPr/>
        </p:nvSpPr>
        <p:spPr>
          <a:xfrm>
            <a:off x="3009900" y="6141640"/>
            <a:ext cx="2008030" cy="1"/>
          </a:xfrm>
          <a:prstGeom prst="line">
            <a:avLst/>
          </a:prstGeom>
          <a:ln w="88900">
            <a:solidFill>
              <a:srgbClr val="992D0B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90000"/>
              </a:lnSpc>
              <a:spcBef>
                <a:spcPts val="4500"/>
              </a:spcBef>
              <a:defRPr sz="4800" spc="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22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992042" y="6924426"/>
            <a:ext cx="8533310" cy="3406578"/>
          </a:xfrm>
          <a:prstGeom prst="rect">
            <a:avLst/>
          </a:prstGeom>
        </p:spPr>
        <p:txBody>
          <a:bodyPr/>
          <a:lstStyle>
            <a:lvl1pPr>
              <a:defRPr sz="4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>
              <a:defRPr sz="4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>
              <a:defRPr sz="4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>
              <a:defRPr sz="4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>
              <a:defRPr sz="46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r>
              <a:t>Podtytuł prezentacji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3" name="Tytuł prezentacji"/>
          <p:cNvSpPr txBox="1">
            <a:spLocks noGrp="1"/>
          </p:cNvSpPr>
          <p:nvPr>
            <p:ph type="title" hasCustomPrompt="1"/>
          </p:nvPr>
        </p:nvSpPr>
        <p:spPr>
          <a:xfrm>
            <a:off x="2984496" y="3327350"/>
            <a:ext cx="9943807" cy="2031505"/>
          </a:xfrm>
          <a:prstGeom prst="rect">
            <a:avLst/>
          </a:prstGeom>
        </p:spPr>
        <p:txBody>
          <a:bodyPr anchor="ctr"/>
          <a:lstStyle>
            <a:lvl1pPr>
              <a:defRPr sz="10000" b="0" spc="-20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</a:lstStyle>
          <a:p>
            <a:r>
              <a:t>Tytuł prezentacji</a:t>
            </a:r>
          </a:p>
        </p:txBody>
      </p:sp>
      <p:sp>
        <p:nvSpPr>
          <p:cNvPr id="26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22805228" y="1063922"/>
            <a:ext cx="684615" cy="723901"/>
          </a:xfrm>
          <a:prstGeom prst="rect">
            <a:avLst/>
          </a:prstGeom>
        </p:spPr>
        <p:txBody>
          <a:bodyPr wrap="square"/>
          <a:lstStyle>
            <a:lvl1pPr>
              <a:defRPr sz="37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lajd przekladk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rzekładka copy.png" descr="przekładka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kolo.png" descr="kol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21451" y="-2878"/>
            <a:ext cx="3556001" cy="2857501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Thedy &amp; Partners oferta dla XYZ"/>
          <p:cNvSpPr txBox="1">
            <a:spLocks noGrp="1"/>
          </p:cNvSpPr>
          <p:nvPr>
            <p:ph type="body" sz="quarter" idx="13"/>
          </p:nvPr>
        </p:nvSpPr>
        <p:spPr>
          <a:xfrm>
            <a:off x="19589546" y="12679660"/>
            <a:ext cx="3544418" cy="406401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defTabSz="2438338">
              <a:lnSpc>
                <a:spcPct val="90000"/>
              </a:lnSpc>
              <a:spcBef>
                <a:spcPts val="4500"/>
              </a:spcBef>
              <a:defRPr sz="1800" b="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</a:lstStyle>
          <a:p>
            <a:r>
              <a:t>Thedy &amp; Partners oferta dla XYZ</a:t>
            </a:r>
          </a:p>
        </p:txBody>
      </p:sp>
      <p:sp>
        <p:nvSpPr>
          <p:cNvPr id="162" name="Linia"/>
          <p:cNvSpPr/>
          <p:nvPr/>
        </p:nvSpPr>
        <p:spPr>
          <a:xfrm>
            <a:off x="2908296" y="7883312"/>
            <a:ext cx="2008030" cy="1"/>
          </a:xfrm>
          <a:prstGeom prst="line">
            <a:avLst/>
          </a:prstGeom>
          <a:ln w="88900">
            <a:solidFill>
              <a:srgbClr val="992D0B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90000"/>
              </a:lnSpc>
              <a:spcBef>
                <a:spcPts val="4500"/>
              </a:spcBef>
              <a:defRPr sz="4800" spc="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163" name="Tytuł prezentacji"/>
          <p:cNvSpPr txBox="1">
            <a:spLocks noGrp="1"/>
          </p:cNvSpPr>
          <p:nvPr>
            <p:ph type="body" sz="quarter" idx="14"/>
          </p:nvPr>
        </p:nvSpPr>
        <p:spPr>
          <a:xfrm>
            <a:off x="2908296" y="5857726"/>
            <a:ext cx="10433848" cy="1342629"/>
          </a:xfrm>
          <a:prstGeom prst="rect">
            <a:avLst/>
          </a:prstGeom>
        </p:spPr>
        <p:txBody>
          <a:bodyPr/>
          <a:lstStyle>
            <a:lvl1pPr defTabSz="1804370">
              <a:lnSpc>
                <a:spcPct val="80000"/>
              </a:lnSpc>
              <a:defRPr sz="7400" b="0" spc="-148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</a:lstStyle>
          <a:p>
            <a:r>
              <a:t>Tytuł prezentacji</a:t>
            </a:r>
          </a:p>
        </p:txBody>
      </p:sp>
      <p:sp>
        <p:nvSpPr>
          <p:cNvPr id="164" name="4/15"/>
          <p:cNvSpPr txBox="1"/>
          <p:nvPr userDrawn="1"/>
        </p:nvSpPr>
        <p:spPr>
          <a:xfrm>
            <a:off x="22637546" y="1037527"/>
            <a:ext cx="950581" cy="573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4500"/>
              </a:spcBef>
              <a:defRPr sz="3400" spc="0">
                <a:solidFill>
                  <a:srgbClr val="FFFFFF"/>
                </a:solidFill>
              </a:defRPr>
            </a:lvl1pPr>
          </a:lstStyle>
          <a:p>
            <a:r>
              <a:rPr lang="pl-PL" dirty="0"/>
              <a:t>2/14</a:t>
            </a:r>
            <a:endParaRPr dirty="0"/>
          </a:p>
        </p:txBody>
      </p:sp>
      <p:sp>
        <p:nvSpPr>
          <p:cNvPr id="165" name="O CZYM LOREM IPSUM DOLOE"/>
          <p:cNvSpPr txBox="1">
            <a:spLocks noGrp="1"/>
          </p:cNvSpPr>
          <p:nvPr>
            <p:ph type="body" sz="quarter" idx="15"/>
          </p:nvPr>
        </p:nvSpPr>
        <p:spPr>
          <a:xfrm>
            <a:off x="15707410" y="1176106"/>
            <a:ext cx="5670054" cy="330201"/>
          </a:xfrm>
          <a:prstGeom prst="rect">
            <a:avLst/>
          </a:prstGeom>
        </p:spPr>
        <p:txBody>
          <a:bodyPr anchor="ctr">
            <a:spAutoFit/>
          </a:bodyPr>
          <a:lstStyle>
            <a:lvl1pPr algn="r" defTabSz="2438338">
              <a:lnSpc>
                <a:spcPct val="90000"/>
              </a:lnSpc>
              <a:spcBef>
                <a:spcPts val="4500"/>
              </a:spcBef>
              <a:defRPr sz="1300" b="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</a:lstStyle>
          <a:p>
            <a:r>
              <a:t>O CZYM LOREM IPSUM DOLOE</a:t>
            </a:r>
          </a:p>
        </p:txBody>
      </p:sp>
      <p:pic>
        <p:nvPicPr>
          <p:cNvPr id="166" name="thedy-pl-bialy.png" descr="thedy-pl-bial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6954" y="9404085"/>
            <a:ext cx="393701" cy="2108201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lajd do tresc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lowny.png" descr="glown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kolo.png" descr="kol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1451" y="-2878"/>
            <a:ext cx="3556001" cy="285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thedypl.png" descr="thedyp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6254" y="9344818"/>
            <a:ext cx="1333501" cy="2120901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Thedy &amp; Partners oferta dla XYZ"/>
          <p:cNvSpPr txBox="1">
            <a:spLocks noGrp="1"/>
          </p:cNvSpPr>
          <p:nvPr>
            <p:ph type="body" sz="quarter" idx="13"/>
          </p:nvPr>
        </p:nvSpPr>
        <p:spPr>
          <a:xfrm>
            <a:off x="19589546" y="12679660"/>
            <a:ext cx="3544418" cy="406401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defTabSz="2438338">
              <a:lnSpc>
                <a:spcPct val="90000"/>
              </a:lnSpc>
              <a:spcBef>
                <a:spcPts val="4500"/>
              </a:spcBef>
              <a:defRPr sz="1800" b="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</a:lstStyle>
          <a:p>
            <a:r>
              <a:t>Thedy &amp; Partners oferta dla XYZ</a:t>
            </a:r>
          </a:p>
        </p:txBody>
      </p:sp>
      <p:sp>
        <p:nvSpPr>
          <p:cNvPr id="196" name="O CZYM LOREM IPSUM DOLOE"/>
          <p:cNvSpPr txBox="1">
            <a:spLocks noGrp="1"/>
          </p:cNvSpPr>
          <p:nvPr>
            <p:ph type="body" sz="quarter" idx="14"/>
          </p:nvPr>
        </p:nvSpPr>
        <p:spPr>
          <a:xfrm>
            <a:off x="15707410" y="1176106"/>
            <a:ext cx="5670054" cy="330201"/>
          </a:xfrm>
          <a:prstGeom prst="rect">
            <a:avLst/>
          </a:prstGeom>
        </p:spPr>
        <p:txBody>
          <a:bodyPr anchor="ctr">
            <a:spAutoFit/>
          </a:bodyPr>
          <a:lstStyle>
            <a:lvl1pPr algn="r" defTabSz="2438338">
              <a:lnSpc>
                <a:spcPct val="90000"/>
              </a:lnSpc>
              <a:spcBef>
                <a:spcPts val="4500"/>
              </a:spcBef>
              <a:defRPr sz="1300" b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</a:lstStyle>
          <a:p>
            <a:r>
              <a:t>O CZYM LOREM IPSUM DOLOE</a:t>
            </a:r>
          </a:p>
        </p:txBody>
      </p:sp>
      <p:sp>
        <p:nvSpPr>
          <p:cNvPr id="197" name="4/15"/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22637546" y="1037527"/>
            <a:ext cx="950581" cy="573490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defTabSz="2438338">
              <a:lnSpc>
                <a:spcPct val="90000"/>
              </a:lnSpc>
              <a:spcBef>
                <a:spcPts val="4500"/>
              </a:spcBef>
              <a:defRPr sz="3400" b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</a:lstStyle>
          <a:p>
            <a:r>
              <a:rPr lang="pl-PL" dirty="0"/>
              <a:t>2</a:t>
            </a:r>
            <a:r>
              <a:rPr dirty="0"/>
              <a:t>/1</a:t>
            </a:r>
            <a:r>
              <a:rPr lang="pl-PL" dirty="0"/>
              <a:t>0</a:t>
            </a:r>
            <a:endParaRPr dirty="0"/>
          </a:p>
        </p:txBody>
      </p:sp>
      <p:sp>
        <p:nvSpPr>
          <p:cNvPr id="198" name="Tytuł prezentacji"/>
          <p:cNvSpPr txBox="1">
            <a:spLocks noGrp="1"/>
          </p:cNvSpPr>
          <p:nvPr>
            <p:ph type="body" sz="quarter" idx="16"/>
          </p:nvPr>
        </p:nvSpPr>
        <p:spPr>
          <a:xfrm>
            <a:off x="2645416" y="1560512"/>
            <a:ext cx="5845374" cy="1159273"/>
          </a:xfrm>
          <a:prstGeom prst="rect">
            <a:avLst/>
          </a:prstGeom>
        </p:spPr>
        <p:txBody>
          <a:bodyPr anchor="ctr"/>
          <a:lstStyle>
            <a:lvl1pPr defTabSz="2121354">
              <a:lnSpc>
                <a:spcPct val="80000"/>
              </a:lnSpc>
              <a:defRPr sz="5916" b="0" spc="-118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</a:lstStyle>
          <a:p>
            <a:r>
              <a:t>Tytuł prezentacji</a:t>
            </a:r>
          </a:p>
        </p:txBody>
      </p:sp>
      <p:sp>
        <p:nvSpPr>
          <p:cNvPr id="199" name="Treść - poziom 1…"/>
          <p:cNvSpPr txBox="1">
            <a:spLocks noGrp="1"/>
          </p:cNvSpPr>
          <p:nvPr>
            <p:ph type="body" sz="quarter" idx="17"/>
          </p:nvPr>
        </p:nvSpPr>
        <p:spPr>
          <a:xfrm>
            <a:off x="2741706" y="4415184"/>
            <a:ext cx="9078420" cy="5782073"/>
          </a:xfrm>
          <a:prstGeom prst="rect">
            <a:avLst/>
          </a:prstGeom>
        </p:spPr>
        <p:txBody>
          <a:bodyPr/>
          <a:lstStyle>
            <a:lvl1pPr>
              <a:defRPr sz="1800" b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>
              <a:defRPr sz="1800" b="0"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>
              <a:defRPr sz="1800" b="0"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>
              <a:defRPr sz="1800" b="0"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>
              <a:defRPr sz="1800" b="0">
                <a:latin typeface="Roboto Slab Light"/>
                <a:ea typeface="Roboto Slab Light"/>
                <a:cs typeface="Roboto Slab Light"/>
                <a:sym typeface="Roboto Slab Light"/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00" name="Treść - poziom 1…"/>
          <p:cNvSpPr txBox="1">
            <a:spLocks noGrp="1"/>
          </p:cNvSpPr>
          <p:nvPr>
            <p:ph type="body" sz="quarter" idx="18"/>
          </p:nvPr>
        </p:nvSpPr>
        <p:spPr>
          <a:xfrm>
            <a:off x="12836221" y="4415184"/>
            <a:ext cx="8813705" cy="5782073"/>
          </a:xfrm>
          <a:prstGeom prst="rect">
            <a:avLst/>
          </a:prstGeom>
        </p:spPr>
        <p:txBody>
          <a:bodyPr/>
          <a:lstStyle>
            <a:lvl1pPr>
              <a:defRPr sz="1800" b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>
              <a:defRPr sz="1800" b="0"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>
              <a:defRPr sz="1800" b="0"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>
              <a:defRPr sz="1800" b="0"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>
              <a:defRPr sz="1800" b="0">
                <a:latin typeface="Roboto Slab Light"/>
                <a:ea typeface="Roboto Slab Light"/>
                <a:cs typeface="Roboto Slab Light"/>
                <a:sym typeface="Roboto Slab Light"/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01" name="Linia"/>
          <p:cNvSpPr/>
          <p:nvPr/>
        </p:nvSpPr>
        <p:spPr>
          <a:xfrm>
            <a:off x="2712720" y="3086405"/>
            <a:ext cx="2008030" cy="1"/>
          </a:xfrm>
          <a:prstGeom prst="line">
            <a:avLst/>
          </a:prstGeom>
          <a:ln w="88900">
            <a:solidFill>
              <a:srgbClr val="992D0B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90000"/>
              </a:lnSpc>
              <a:spcBef>
                <a:spcPts val="4500"/>
              </a:spcBef>
              <a:defRPr sz="4800" spc="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202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ajd kon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przekładka copy.png" descr="przekładka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46" name="Thedy &amp; Partners oferta dla XYZ"/>
          <p:cNvSpPr txBox="1">
            <a:spLocks noGrp="1"/>
          </p:cNvSpPr>
          <p:nvPr>
            <p:ph type="body" sz="quarter" idx="13"/>
          </p:nvPr>
        </p:nvSpPr>
        <p:spPr>
          <a:xfrm>
            <a:off x="19589546" y="12679660"/>
            <a:ext cx="3544418" cy="406401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defTabSz="2438338">
              <a:lnSpc>
                <a:spcPct val="90000"/>
              </a:lnSpc>
              <a:spcBef>
                <a:spcPts val="4500"/>
              </a:spcBef>
              <a:defRPr sz="1800" b="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</a:lstStyle>
          <a:p>
            <a:r>
              <a:t>Thedy &amp; Partners oferta dla XYZ</a:t>
            </a:r>
          </a:p>
        </p:txBody>
      </p:sp>
      <p:sp>
        <p:nvSpPr>
          <p:cNvPr id="447" name="Tytuł prezentacji"/>
          <p:cNvSpPr txBox="1">
            <a:spLocks noGrp="1"/>
          </p:cNvSpPr>
          <p:nvPr>
            <p:ph type="title" hasCustomPrompt="1"/>
          </p:nvPr>
        </p:nvSpPr>
        <p:spPr>
          <a:xfrm>
            <a:off x="2425696" y="2009576"/>
            <a:ext cx="11670412" cy="1740397"/>
          </a:xfrm>
          <a:prstGeom prst="rect">
            <a:avLst/>
          </a:prstGeom>
        </p:spPr>
        <p:txBody>
          <a:bodyPr/>
          <a:lstStyle>
            <a:lvl1pPr>
              <a:defRPr b="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</a:lstStyle>
          <a:p>
            <a:r>
              <a:t>Tytuł prezentacji</a:t>
            </a:r>
          </a:p>
        </p:txBody>
      </p:sp>
      <p:sp>
        <p:nvSpPr>
          <p:cNvPr id="449" name="O CZYM LOREM IPSUM DOLOE"/>
          <p:cNvSpPr txBox="1">
            <a:spLocks noGrp="1"/>
          </p:cNvSpPr>
          <p:nvPr>
            <p:ph type="body" sz="quarter" idx="15"/>
          </p:nvPr>
        </p:nvSpPr>
        <p:spPr>
          <a:xfrm>
            <a:off x="15707410" y="1176106"/>
            <a:ext cx="5670054" cy="330201"/>
          </a:xfrm>
          <a:prstGeom prst="rect">
            <a:avLst/>
          </a:prstGeom>
        </p:spPr>
        <p:txBody>
          <a:bodyPr anchor="ctr">
            <a:spAutoFit/>
          </a:bodyPr>
          <a:lstStyle>
            <a:lvl1pPr algn="r" defTabSz="2438338">
              <a:lnSpc>
                <a:spcPct val="90000"/>
              </a:lnSpc>
              <a:spcBef>
                <a:spcPts val="4500"/>
              </a:spcBef>
              <a:defRPr sz="1300" b="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</a:lstStyle>
          <a:p>
            <a:r>
              <a:t>O CZYM LOREM IPSUM DOLOE</a:t>
            </a:r>
          </a:p>
        </p:txBody>
      </p:sp>
      <p:pic>
        <p:nvPicPr>
          <p:cNvPr id="450" name="thedy-pl-bialy.png" descr="thedy-pl-bia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6954" y="9404085"/>
            <a:ext cx="393701" cy="2108201"/>
          </a:xfrm>
          <a:prstGeom prst="rect">
            <a:avLst/>
          </a:prstGeom>
          <a:ln w="12700">
            <a:miter lim="400000"/>
          </a:ln>
        </p:spPr>
      </p:pic>
      <p:sp>
        <p:nvSpPr>
          <p:cNvPr id="45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142187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2_listprzewodni_B.png" descr="02_listprzewodni_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kolo.png" descr="kol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21451" y="-2878"/>
            <a:ext cx="3556001" cy="285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thedypl.png" descr="thedyp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56254" y="9344818"/>
            <a:ext cx="1333501" cy="21209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Linia"/>
          <p:cNvSpPr/>
          <p:nvPr/>
        </p:nvSpPr>
        <p:spPr>
          <a:xfrm>
            <a:off x="9245600" y="3353105"/>
            <a:ext cx="2008030" cy="1"/>
          </a:xfrm>
          <a:prstGeom prst="line">
            <a:avLst/>
          </a:prstGeom>
          <a:ln w="88900">
            <a:solidFill>
              <a:srgbClr val="992D0B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90000"/>
              </a:lnSpc>
              <a:spcBef>
                <a:spcPts val="4500"/>
              </a:spcBef>
              <a:defRPr sz="4800" spc="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6" name="Linia"/>
          <p:cNvSpPr/>
          <p:nvPr/>
        </p:nvSpPr>
        <p:spPr>
          <a:xfrm>
            <a:off x="15735300" y="8255000"/>
            <a:ext cx="1333500" cy="0"/>
          </a:xfrm>
          <a:prstGeom prst="line">
            <a:avLst/>
          </a:prstGeom>
          <a:ln w="25400">
            <a:solidFill>
              <a:srgbClr val="992D0B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90000"/>
              </a:lnSpc>
              <a:spcBef>
                <a:spcPts val="4500"/>
              </a:spcBef>
              <a:defRPr sz="4800" spc="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7" name="Linia"/>
          <p:cNvSpPr/>
          <p:nvPr/>
        </p:nvSpPr>
        <p:spPr>
          <a:xfrm>
            <a:off x="15735300" y="3390900"/>
            <a:ext cx="1333500" cy="0"/>
          </a:xfrm>
          <a:prstGeom prst="line">
            <a:avLst/>
          </a:prstGeom>
          <a:ln w="25400">
            <a:solidFill>
              <a:srgbClr val="992D0B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90000"/>
              </a:lnSpc>
              <a:spcBef>
                <a:spcPts val="4500"/>
              </a:spcBef>
              <a:defRPr sz="4800" spc="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8" name="Tytuł prezentacji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Tytuł prezentacji</a:t>
            </a:r>
          </a:p>
        </p:txBody>
      </p:sp>
      <p:sp>
        <p:nvSpPr>
          <p:cNvPr id="9" name="Treść - poziom 1…"/>
          <p:cNvSpPr txBox="1">
            <a:spLocks noGrp="1"/>
          </p:cNvSpPr>
          <p:nvPr>
            <p:ph type="body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Podtytuł prezentacji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defRPr sz="1800" spc="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8" r:id="rId3"/>
    <p:sldLayoutId id="2147483671" r:id="rId4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Thedy &amp; Partners oferta dla XYZ"/>
          <p:cNvSpPr txBox="1">
            <a:spLocks noGrp="1"/>
          </p:cNvSpPr>
          <p:nvPr>
            <p:ph type="body" idx="13"/>
          </p:nvPr>
        </p:nvSpPr>
        <p:spPr>
          <a:xfrm>
            <a:off x="19589546" y="12706915"/>
            <a:ext cx="1897955" cy="351891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Thedy</a:t>
            </a:r>
            <a:r>
              <a:rPr dirty="0"/>
              <a:t> &amp; Partners</a:t>
            </a:r>
          </a:p>
        </p:txBody>
      </p:sp>
      <p:sp>
        <p:nvSpPr>
          <p:cNvPr id="461" name="Podtytuł prezentacji"/>
          <p:cNvSpPr txBox="1">
            <a:spLocks noGrp="1"/>
          </p:cNvSpPr>
          <p:nvPr>
            <p:ph type="subTitle" sz="quarter" idx="1"/>
          </p:nvPr>
        </p:nvSpPr>
        <p:spPr>
          <a:xfrm>
            <a:off x="2992042" y="6924426"/>
            <a:ext cx="10825558" cy="34065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sz="3600" b="1" dirty="0"/>
              <a:t>Jak określić wysokość kondygnacji? (wyrok NSA        z 24.05.2022 r., III FSK 590/21) </a:t>
            </a:r>
          </a:p>
          <a:p>
            <a:r>
              <a:rPr lang="pl-PL" sz="3600" b="1" dirty="0"/>
              <a:t>– Piotr Kalemba, Thedy &amp; Partners</a:t>
            </a:r>
          </a:p>
          <a:p>
            <a:endParaRPr lang="pl-PL" sz="2400" b="1" dirty="0"/>
          </a:p>
          <a:p>
            <a:endParaRPr lang="pl-PL" sz="2400" b="1" dirty="0"/>
          </a:p>
          <a:p>
            <a:endParaRPr lang="pl-PL" sz="2400" b="1" dirty="0"/>
          </a:p>
          <a:p>
            <a:pPr hangingPunct="1"/>
            <a:r>
              <a:rPr lang="pl-PL" sz="2400" b="1" dirty="0"/>
              <a:t>1 czerwca 2023 r.</a:t>
            </a:r>
          </a:p>
        </p:txBody>
      </p:sp>
      <p:sp>
        <p:nvSpPr>
          <p:cNvPr id="462" name="Tytuł prezentacji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sz="5000" b="1" dirty="0"/>
              <a:t>PODATKI I OPŁATY LOKALNE – TORUŃSKI PRZEGLĄD ORZECZNICTWA (edycja 2023)</a:t>
            </a:r>
            <a:endParaRPr sz="5000" b="1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00E1894-F0A1-D64A-8169-15082436AA62}"/>
              </a:ext>
            </a:extLst>
          </p:cNvPr>
          <p:cNvSpPr txBox="1"/>
          <p:nvPr/>
        </p:nvSpPr>
        <p:spPr>
          <a:xfrm>
            <a:off x="17659350" y="5429250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b">
            <a:normAutofit fontScale="25000" lnSpcReduction="20000"/>
          </a:bodyPr>
          <a:lstStyle/>
          <a:p>
            <a:pPr marL="0" marR="0" indent="0" algn="l" defTabSz="2438338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6800" b="0" i="0" u="none" strike="noStrike" cap="none" spc="-136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Thedy &amp; Partners oferta dla XYZ"/>
          <p:cNvSpPr txBox="1">
            <a:spLocks noGrp="1"/>
          </p:cNvSpPr>
          <p:nvPr>
            <p:ph type="body" idx="13"/>
          </p:nvPr>
        </p:nvSpPr>
        <p:spPr>
          <a:xfrm>
            <a:off x="19589546" y="12706915"/>
            <a:ext cx="1897955" cy="351891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Thedy</a:t>
            </a:r>
            <a:r>
              <a:rPr dirty="0"/>
              <a:t> &amp; Partners</a:t>
            </a:r>
          </a:p>
        </p:txBody>
      </p:sp>
      <p:sp>
        <p:nvSpPr>
          <p:cNvPr id="536" name="4/15"/>
          <p:cNvSpPr txBox="1">
            <a:spLocks noGrp="1"/>
          </p:cNvSpPr>
          <p:nvPr>
            <p:ph type="body" idx="15"/>
          </p:nvPr>
        </p:nvSpPr>
        <p:spPr>
          <a:xfrm>
            <a:off x="22531221" y="1037527"/>
            <a:ext cx="1192634" cy="573490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10</a:t>
            </a:r>
            <a:r>
              <a:rPr dirty="0"/>
              <a:t>/</a:t>
            </a:r>
            <a:r>
              <a:rPr lang="pl-PL" dirty="0"/>
              <a:t>14</a:t>
            </a:r>
            <a:endParaRPr dirty="0"/>
          </a:p>
        </p:txBody>
      </p:sp>
      <p:sp>
        <p:nvSpPr>
          <p:cNvPr id="538" name="Treść - poziom 1…"/>
          <p:cNvSpPr txBox="1">
            <a:spLocks noGrp="1"/>
          </p:cNvSpPr>
          <p:nvPr>
            <p:ph type="body" idx="17"/>
          </p:nvPr>
        </p:nvSpPr>
        <p:spPr>
          <a:xfrm>
            <a:off x="2741706" y="4415184"/>
            <a:ext cx="7367494" cy="57820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sz="3000" b="1" dirty="0"/>
              <a:t>Główne problemy:</a:t>
            </a:r>
          </a:p>
          <a:p>
            <a:endParaRPr lang="pl-PL" sz="3000" dirty="0"/>
          </a:p>
          <a:p>
            <a:pPr marL="342900" lvl="0" indent="-342900">
              <a:buFont typeface="+mj-lt"/>
              <a:buAutoNum type="arabicPeriod"/>
            </a:pPr>
            <a:r>
              <a:rPr lang="pl-PL" sz="3000" dirty="0"/>
              <a:t>Wysokość w świetle.</a:t>
            </a:r>
          </a:p>
          <a:p>
            <a:pPr marL="342900" lvl="0" indent="-342900">
              <a:buFont typeface="+mj-lt"/>
              <a:buAutoNum type="arabicPeriod"/>
            </a:pPr>
            <a:endParaRPr lang="pl-PL" sz="3000" dirty="0"/>
          </a:p>
          <a:p>
            <a:pPr marL="342900" lvl="0" indent="-342900">
              <a:buFont typeface="+mj-lt"/>
              <a:buAutoNum type="arabicPeriod"/>
            </a:pPr>
            <a:r>
              <a:rPr lang="pl-PL" sz="3000" dirty="0"/>
              <a:t>Dzielenie kondygnacji / pomieszczeń na części.</a:t>
            </a:r>
          </a:p>
          <a:p>
            <a:pPr marL="342900" lvl="0" indent="-342900">
              <a:buFont typeface="+mj-lt"/>
              <a:buAutoNum type="arabicPeriod"/>
            </a:pPr>
            <a:endParaRPr lang="pl-PL" sz="3000" dirty="0"/>
          </a:p>
          <a:p>
            <a:pPr marL="342900" lvl="0" indent="-342900">
              <a:buFont typeface="+mj-lt"/>
              <a:buAutoNum type="arabicPeriod"/>
            </a:pPr>
            <a:r>
              <a:rPr lang="pl-PL" sz="3000" dirty="0"/>
              <a:t>Belki, skosy, sklepienia oraz rury, kanały wentylacyjne, tory kablowe, znaki informacyjne, a wysokość w świetle.</a:t>
            </a:r>
          </a:p>
          <a:p>
            <a:pPr marL="342900" lvl="0" indent="-342900">
              <a:buFont typeface="+mj-lt"/>
              <a:buAutoNum type="arabicPeriod"/>
            </a:pPr>
            <a:endParaRPr lang="pl-PL" sz="2400" dirty="0"/>
          </a:p>
        </p:txBody>
      </p:sp>
      <p:sp>
        <p:nvSpPr>
          <p:cNvPr id="10" name="Tytuł prezentacji">
            <a:extLst>
              <a:ext uri="{FF2B5EF4-FFF2-40B4-BE49-F238E27FC236}">
                <a16:creationId xmlns:a16="http://schemas.microsoft.com/office/drawing/2014/main" id="{C8B9F633-F4B2-FD40-9966-B6CF71144315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2645416" y="1560512"/>
            <a:ext cx="15223484" cy="11592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dirty="0"/>
              <a:t>Główne problemy (1)</a:t>
            </a:r>
          </a:p>
        </p:txBody>
      </p:sp>
      <p:sp>
        <p:nvSpPr>
          <p:cNvPr id="12" name="O CZYM LOREM IPSUM DOLOE">
            <a:extLst>
              <a:ext uri="{FF2B5EF4-FFF2-40B4-BE49-F238E27FC236}">
                <a16:creationId xmlns:a16="http://schemas.microsoft.com/office/drawing/2014/main" id="{1B061510-62C7-5746-9973-123B085A12CE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15707410" y="1199886"/>
            <a:ext cx="5670054" cy="282641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Wyrok NSA z 24 maja 2022 r., III FSK 590/21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599174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Thedy &amp; Partners oferta dla XYZ"/>
          <p:cNvSpPr txBox="1">
            <a:spLocks noGrp="1"/>
          </p:cNvSpPr>
          <p:nvPr>
            <p:ph type="body" idx="13"/>
          </p:nvPr>
        </p:nvSpPr>
        <p:spPr>
          <a:xfrm>
            <a:off x="19589546" y="12706915"/>
            <a:ext cx="1897955" cy="351891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Thedy</a:t>
            </a:r>
            <a:r>
              <a:rPr dirty="0"/>
              <a:t> &amp; Partners</a:t>
            </a:r>
          </a:p>
        </p:txBody>
      </p:sp>
      <p:sp>
        <p:nvSpPr>
          <p:cNvPr id="536" name="4/15"/>
          <p:cNvSpPr txBox="1">
            <a:spLocks noGrp="1"/>
          </p:cNvSpPr>
          <p:nvPr>
            <p:ph type="body" idx="15"/>
          </p:nvPr>
        </p:nvSpPr>
        <p:spPr>
          <a:xfrm>
            <a:off x="22531221" y="1037527"/>
            <a:ext cx="1192634" cy="573490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11</a:t>
            </a:r>
            <a:r>
              <a:rPr dirty="0"/>
              <a:t>/</a:t>
            </a:r>
            <a:r>
              <a:rPr lang="pl-PL" dirty="0"/>
              <a:t>14</a:t>
            </a:r>
            <a:endParaRPr dirty="0"/>
          </a:p>
        </p:txBody>
      </p:sp>
      <p:sp>
        <p:nvSpPr>
          <p:cNvPr id="10" name="Tytuł prezentacji">
            <a:extLst>
              <a:ext uri="{FF2B5EF4-FFF2-40B4-BE49-F238E27FC236}">
                <a16:creationId xmlns:a16="http://schemas.microsoft.com/office/drawing/2014/main" id="{C8B9F633-F4B2-FD40-9966-B6CF71144315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2645416" y="1560512"/>
            <a:ext cx="15223484" cy="11592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dirty="0"/>
              <a:t>Główne problemy (2)</a:t>
            </a:r>
          </a:p>
        </p:txBody>
      </p:sp>
      <p:sp>
        <p:nvSpPr>
          <p:cNvPr id="12" name="O CZYM LOREM IPSUM DOLOE">
            <a:extLst>
              <a:ext uri="{FF2B5EF4-FFF2-40B4-BE49-F238E27FC236}">
                <a16:creationId xmlns:a16="http://schemas.microsoft.com/office/drawing/2014/main" id="{1B061510-62C7-5746-9973-123B085A12CE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15707410" y="1199886"/>
            <a:ext cx="5670054" cy="282641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Wyrok NSA z 24 maja 2022 r., III FSK 590/21</a:t>
            </a:r>
            <a:endParaRPr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CC0A529-ACC2-6E44-8F98-2A98F5B119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5"/>
          <a:stretch/>
        </p:blipFill>
        <p:spPr>
          <a:xfrm>
            <a:off x="1475836" y="3371929"/>
            <a:ext cx="10573294" cy="747328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6E3A430-2F52-3449-837F-FE94403F60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98"/>
          <a:stretch/>
        </p:blipFill>
        <p:spPr>
          <a:xfrm>
            <a:off x="12343783" y="3371929"/>
            <a:ext cx="10571692" cy="747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4461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Thedy &amp; Partners oferta dla XYZ"/>
          <p:cNvSpPr txBox="1">
            <a:spLocks noGrp="1"/>
          </p:cNvSpPr>
          <p:nvPr>
            <p:ph type="body" idx="13"/>
          </p:nvPr>
        </p:nvSpPr>
        <p:spPr>
          <a:xfrm>
            <a:off x="19589546" y="12706915"/>
            <a:ext cx="1897955" cy="351891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Thedy</a:t>
            </a:r>
            <a:r>
              <a:rPr dirty="0"/>
              <a:t> &amp; Partners</a:t>
            </a:r>
          </a:p>
        </p:txBody>
      </p:sp>
      <p:sp>
        <p:nvSpPr>
          <p:cNvPr id="536" name="4/15"/>
          <p:cNvSpPr txBox="1">
            <a:spLocks noGrp="1"/>
          </p:cNvSpPr>
          <p:nvPr>
            <p:ph type="body" idx="15"/>
          </p:nvPr>
        </p:nvSpPr>
        <p:spPr>
          <a:xfrm>
            <a:off x="22531221" y="1037527"/>
            <a:ext cx="1192634" cy="573490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12</a:t>
            </a:r>
            <a:r>
              <a:rPr dirty="0"/>
              <a:t>/</a:t>
            </a:r>
            <a:r>
              <a:rPr lang="pl-PL" dirty="0"/>
              <a:t>14</a:t>
            </a:r>
            <a:endParaRPr dirty="0"/>
          </a:p>
        </p:txBody>
      </p:sp>
      <p:sp>
        <p:nvSpPr>
          <p:cNvPr id="10" name="Tytuł prezentacji">
            <a:extLst>
              <a:ext uri="{FF2B5EF4-FFF2-40B4-BE49-F238E27FC236}">
                <a16:creationId xmlns:a16="http://schemas.microsoft.com/office/drawing/2014/main" id="{C8B9F633-F4B2-FD40-9966-B6CF71144315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2645416" y="1560512"/>
            <a:ext cx="15223484" cy="11592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dirty="0"/>
              <a:t>Główne problemy (3)</a:t>
            </a:r>
          </a:p>
        </p:txBody>
      </p:sp>
      <p:sp>
        <p:nvSpPr>
          <p:cNvPr id="12" name="O CZYM LOREM IPSUM DOLOE">
            <a:extLst>
              <a:ext uri="{FF2B5EF4-FFF2-40B4-BE49-F238E27FC236}">
                <a16:creationId xmlns:a16="http://schemas.microsoft.com/office/drawing/2014/main" id="{1B061510-62C7-5746-9973-123B085A12CE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15707410" y="1199886"/>
            <a:ext cx="5670054" cy="282641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Wyrok NSA z 24 maja 2022 r., III FSK 590/21</a:t>
            </a:r>
            <a:endParaRPr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8824E8A-3A35-B644-96C5-F0DE73F8E7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40"/>
          <a:stretch/>
        </p:blipFill>
        <p:spPr>
          <a:xfrm>
            <a:off x="3772467" y="3371930"/>
            <a:ext cx="6350000" cy="747328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0401E96-1B9B-6549-86B4-1213C3AE2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679" y="3371930"/>
            <a:ext cx="9964373" cy="747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7543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Thedy &amp; Partners oferta dla XYZ"/>
          <p:cNvSpPr txBox="1">
            <a:spLocks noGrp="1"/>
          </p:cNvSpPr>
          <p:nvPr>
            <p:ph type="body" idx="13"/>
          </p:nvPr>
        </p:nvSpPr>
        <p:spPr>
          <a:xfrm>
            <a:off x="19589546" y="12706915"/>
            <a:ext cx="1897955" cy="351891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Thedy</a:t>
            </a:r>
            <a:r>
              <a:rPr dirty="0"/>
              <a:t> &amp; Partners</a:t>
            </a:r>
          </a:p>
        </p:txBody>
      </p:sp>
      <p:sp>
        <p:nvSpPr>
          <p:cNvPr id="536" name="4/15"/>
          <p:cNvSpPr txBox="1">
            <a:spLocks noGrp="1"/>
          </p:cNvSpPr>
          <p:nvPr>
            <p:ph type="body" idx="15"/>
          </p:nvPr>
        </p:nvSpPr>
        <p:spPr>
          <a:xfrm>
            <a:off x="22531221" y="1037527"/>
            <a:ext cx="1192634" cy="573490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13</a:t>
            </a:r>
            <a:r>
              <a:rPr dirty="0"/>
              <a:t>/</a:t>
            </a:r>
            <a:r>
              <a:rPr lang="pl-PL" dirty="0"/>
              <a:t>14</a:t>
            </a:r>
            <a:endParaRPr dirty="0"/>
          </a:p>
        </p:txBody>
      </p:sp>
      <p:sp>
        <p:nvSpPr>
          <p:cNvPr id="10" name="Tytuł prezentacji">
            <a:extLst>
              <a:ext uri="{FF2B5EF4-FFF2-40B4-BE49-F238E27FC236}">
                <a16:creationId xmlns:a16="http://schemas.microsoft.com/office/drawing/2014/main" id="{C8B9F633-F4B2-FD40-9966-B6CF71144315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2645416" y="1560512"/>
            <a:ext cx="15223484" cy="11592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dirty="0"/>
              <a:t>Główne problemy (4)</a:t>
            </a:r>
          </a:p>
        </p:txBody>
      </p:sp>
      <p:sp>
        <p:nvSpPr>
          <p:cNvPr id="12" name="O CZYM LOREM IPSUM DOLOE">
            <a:extLst>
              <a:ext uri="{FF2B5EF4-FFF2-40B4-BE49-F238E27FC236}">
                <a16:creationId xmlns:a16="http://schemas.microsoft.com/office/drawing/2014/main" id="{1B061510-62C7-5746-9973-123B085A12CE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15707410" y="1199886"/>
            <a:ext cx="5670054" cy="282641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Wyrok NSA z 24 maja 2022 r., III FSK 590/21</a:t>
            </a:r>
            <a:endParaRPr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543EDDC-70FF-3D48-BA92-7402E9C4A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894" y="3286870"/>
            <a:ext cx="12729543" cy="8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6299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4F5D6F4B-F01C-4B0C-A732-5F661C737787}"/>
              </a:ext>
            </a:extLst>
          </p:cNvPr>
          <p:cNvGrpSpPr/>
          <p:nvPr/>
        </p:nvGrpSpPr>
        <p:grpSpPr>
          <a:xfrm>
            <a:off x="14016000" y="835726"/>
            <a:ext cx="10368000" cy="10044000"/>
            <a:chOff x="5743666" y="1115428"/>
            <a:chExt cx="3258761" cy="3287844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EDC33E04-E489-457C-AA1B-8CA331B1C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666" y="1115428"/>
              <a:ext cx="3258761" cy="3287844"/>
            </a:xfrm>
            <a:prstGeom prst="rect">
              <a:avLst/>
            </a:prstGeom>
          </p:spPr>
        </p:pic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57B3A572-9705-4C83-80B2-116078A27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63930" y="1699579"/>
              <a:ext cx="1018233" cy="553536"/>
            </a:xfrm>
            <a:prstGeom prst="rect">
              <a:avLst/>
            </a:prstGeom>
          </p:spPr>
        </p:pic>
      </p:grp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DBEB6BA-154E-4F2A-8BC6-BFB923528432}"/>
              </a:ext>
            </a:extLst>
          </p:cNvPr>
          <p:cNvSpPr txBox="1"/>
          <p:nvPr/>
        </p:nvSpPr>
        <p:spPr>
          <a:xfrm>
            <a:off x="14804695" y="4774506"/>
            <a:ext cx="8790609" cy="733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172D56"/>
                </a:solidFill>
              </a:rPr>
              <a:t>Centrala w Warszawie</a:t>
            </a:r>
            <a:r>
              <a:rPr lang="pl-PL" sz="2800" dirty="0">
                <a:solidFill>
                  <a:srgbClr val="172D56"/>
                </a:solidFill>
              </a:rPr>
              <a:t>:</a:t>
            </a:r>
          </a:p>
          <a:p>
            <a:pPr algn="ctr"/>
            <a:endParaRPr lang="pl-PL" sz="2800" dirty="0">
              <a:solidFill>
                <a:srgbClr val="172D56"/>
              </a:solidFill>
            </a:endParaRPr>
          </a:p>
          <a:p>
            <a:pPr algn="ctr"/>
            <a:r>
              <a:rPr lang="pl-PL" sz="2800" dirty="0">
                <a:solidFill>
                  <a:srgbClr val="172D56"/>
                </a:solidFill>
              </a:rPr>
              <a:t>ul. Moniuszki 1A</a:t>
            </a:r>
          </a:p>
          <a:p>
            <a:pPr algn="ctr"/>
            <a:r>
              <a:rPr lang="pl-PL" sz="2800" dirty="0">
                <a:solidFill>
                  <a:srgbClr val="172D56"/>
                </a:solidFill>
              </a:rPr>
              <a:t>00-014 Warszawa</a:t>
            </a:r>
          </a:p>
          <a:p>
            <a:pPr algn="ctr"/>
            <a:endParaRPr lang="pl-PL" sz="2800" dirty="0">
              <a:solidFill>
                <a:srgbClr val="172D56"/>
              </a:solidFill>
            </a:endParaRPr>
          </a:p>
          <a:p>
            <a:pPr algn="ctr"/>
            <a:r>
              <a:rPr lang="pl-PL" sz="2800" dirty="0">
                <a:solidFill>
                  <a:srgbClr val="172D56"/>
                </a:solidFill>
              </a:rPr>
              <a:t>Tel: +48 (22) 629 09 17</a:t>
            </a:r>
          </a:p>
          <a:p>
            <a:pPr algn="ctr"/>
            <a:r>
              <a:rPr lang="pl-PL" sz="2800" dirty="0">
                <a:solidFill>
                  <a:srgbClr val="172D56"/>
                </a:solidFill>
              </a:rPr>
              <a:t>biuro@thedy.pl</a:t>
            </a:r>
          </a:p>
          <a:p>
            <a:pPr algn="ctr"/>
            <a:endParaRPr lang="pl-PL" sz="2800" dirty="0">
              <a:solidFill>
                <a:srgbClr val="172D56"/>
              </a:solidFill>
            </a:endParaRPr>
          </a:p>
          <a:p>
            <a:pPr algn="ctr"/>
            <a:endParaRPr lang="pl-PL" sz="2800" dirty="0">
              <a:solidFill>
                <a:srgbClr val="172D56"/>
              </a:solidFill>
            </a:endParaRPr>
          </a:p>
          <a:p>
            <a:pPr algn="ctr"/>
            <a:r>
              <a:rPr lang="pl-PL" sz="2800" b="1" dirty="0">
                <a:solidFill>
                  <a:srgbClr val="172D56"/>
                </a:solidFill>
              </a:rPr>
              <a:t>Oddział w Katowicach</a:t>
            </a:r>
            <a:r>
              <a:rPr lang="pl-PL" sz="2800" dirty="0">
                <a:solidFill>
                  <a:srgbClr val="172D56"/>
                </a:solidFill>
              </a:rPr>
              <a:t>:</a:t>
            </a:r>
          </a:p>
          <a:p>
            <a:pPr algn="ctr"/>
            <a:endParaRPr lang="pl-PL" sz="2800" dirty="0">
              <a:solidFill>
                <a:srgbClr val="172D56"/>
              </a:solidFill>
            </a:endParaRPr>
          </a:p>
          <a:p>
            <a:pPr algn="ctr"/>
            <a:r>
              <a:rPr lang="pl-PL" sz="2800" dirty="0">
                <a:solidFill>
                  <a:srgbClr val="172D56"/>
                </a:solidFill>
              </a:rPr>
              <a:t>ul. Dworcowa 4 (Stary Dworzec)</a:t>
            </a:r>
          </a:p>
          <a:p>
            <a:pPr algn="ctr"/>
            <a:r>
              <a:rPr lang="pl-PL" sz="2800" dirty="0">
                <a:solidFill>
                  <a:srgbClr val="172D56"/>
                </a:solidFill>
              </a:rPr>
              <a:t>40-012 Katowice</a:t>
            </a:r>
          </a:p>
          <a:p>
            <a:pPr algn="ctr"/>
            <a:endParaRPr lang="pl-PL" sz="2800" dirty="0">
              <a:solidFill>
                <a:srgbClr val="172D56"/>
              </a:solidFill>
            </a:endParaRPr>
          </a:p>
          <a:p>
            <a:pPr algn="ctr"/>
            <a:r>
              <a:rPr lang="pl-PL" sz="2800" dirty="0">
                <a:solidFill>
                  <a:srgbClr val="172D56"/>
                </a:solidFill>
              </a:rPr>
              <a:t>Tel: +48 508 018 322</a:t>
            </a:r>
          </a:p>
          <a:p>
            <a:pPr algn="ctr"/>
            <a:r>
              <a:rPr lang="pl-PL" sz="2800" dirty="0">
                <a:solidFill>
                  <a:srgbClr val="172D56"/>
                </a:solidFill>
              </a:rPr>
              <a:t>biuro@thedy.pl</a:t>
            </a:r>
          </a:p>
          <a:p>
            <a:pPr algn="ctr"/>
            <a:endParaRPr lang="pl-PL" sz="2800" dirty="0">
              <a:solidFill>
                <a:srgbClr val="172D56"/>
              </a:solidFill>
            </a:endParaRPr>
          </a:p>
          <a:p>
            <a:pPr algn="ctr"/>
            <a:endParaRPr lang="pl-PL" sz="2800" dirty="0">
              <a:solidFill>
                <a:srgbClr val="172D56"/>
              </a:solidFill>
            </a:endParaRPr>
          </a:p>
          <a:p>
            <a:pPr algn="ctr"/>
            <a:endParaRPr lang="pl-PL" sz="2800" dirty="0">
              <a:solidFill>
                <a:srgbClr val="172D56"/>
              </a:solidFill>
            </a:endParaRPr>
          </a:p>
          <a:p>
            <a:pPr algn="ctr"/>
            <a:endParaRPr lang="pl-PL" sz="2800" dirty="0">
              <a:solidFill>
                <a:srgbClr val="172D56"/>
              </a:solidFill>
            </a:endParaRPr>
          </a:p>
          <a:p>
            <a:pPr algn="ctr"/>
            <a:endParaRPr lang="pl-PL" sz="2800" dirty="0">
              <a:solidFill>
                <a:srgbClr val="172D56"/>
              </a:solidFill>
            </a:endParaRPr>
          </a:p>
        </p:txBody>
      </p:sp>
      <p:sp>
        <p:nvSpPr>
          <p:cNvPr id="10" name="Tytuł prezentacji">
            <a:extLst>
              <a:ext uri="{FF2B5EF4-FFF2-40B4-BE49-F238E27FC236}">
                <a16:creationId xmlns:a16="http://schemas.microsoft.com/office/drawing/2014/main" id="{CF58847D-59C2-4866-841A-4F7BC61D5A3B}"/>
              </a:ext>
            </a:extLst>
          </p:cNvPr>
          <p:cNvSpPr txBox="1">
            <a:spLocks/>
          </p:cNvSpPr>
          <p:nvPr/>
        </p:nvSpPr>
        <p:spPr>
          <a:xfrm>
            <a:off x="2908296" y="5857726"/>
            <a:ext cx="12941304" cy="1342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normAutofit/>
          </a:bodyPr>
          <a:lstStyle>
            <a:lvl1pPr marL="0" marR="0" indent="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none" spc="0" baseline="0">
                <a:solidFill>
                  <a:srgbClr val="FFFFFF"/>
                </a:solidFill>
                <a:uFillTx/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pl-PL" sz="4800" dirty="0"/>
              <a:t>Dane kontaktowe</a:t>
            </a:r>
          </a:p>
        </p:txBody>
      </p:sp>
    </p:spTree>
    <p:extLst>
      <p:ext uri="{BB962C8B-B14F-4D97-AF65-F5344CB8AC3E}">
        <p14:creationId xmlns:p14="http://schemas.microsoft.com/office/powerpoint/2010/main" val="192562926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Thedy &amp; Partners oferta dla XYZ"/>
          <p:cNvSpPr txBox="1">
            <a:spLocks noGrp="1"/>
          </p:cNvSpPr>
          <p:nvPr>
            <p:ph type="body" idx="13"/>
          </p:nvPr>
        </p:nvSpPr>
        <p:spPr>
          <a:xfrm>
            <a:off x="19589546" y="12706915"/>
            <a:ext cx="1897955" cy="351891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Thedy</a:t>
            </a:r>
            <a:r>
              <a:rPr dirty="0"/>
              <a:t> &amp; Partners</a:t>
            </a:r>
          </a:p>
        </p:txBody>
      </p:sp>
      <p:sp>
        <p:nvSpPr>
          <p:cNvPr id="523" name="Tytuł prezentacji"/>
          <p:cNvSpPr txBox="1">
            <a:spLocks noGrp="1"/>
          </p:cNvSpPr>
          <p:nvPr>
            <p:ph type="body" idx="14"/>
          </p:nvPr>
        </p:nvSpPr>
        <p:spPr>
          <a:xfrm>
            <a:off x="2908295" y="2265180"/>
            <a:ext cx="15430504" cy="553085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pl-PL" dirty="0"/>
              <a:t>Wyrok NSA z 24 maja 2022 r., III FSK 590/21:</a:t>
            </a:r>
          </a:p>
          <a:p>
            <a:endParaRPr lang="pl-PL" dirty="0"/>
          </a:p>
          <a:p>
            <a:pPr>
              <a:lnSpc>
                <a:spcPct val="120000"/>
              </a:lnSpc>
            </a:pPr>
            <a:r>
              <a:rPr lang="pl-PL" sz="6400" dirty="0"/>
              <a:t>W celu zastosowania procentowego zaliczenia do powierzchni użytkowej budynku dla powierzchni pomieszczeń lub ich części, a także części kondygnacji kluczowe znaczenie ma odniesienie się do wyrażenia wysokości w świetle od 1,40 m do 2,20 m. Przy ustaleniu sposobu jego rozumienia należy mieć na uwadze przede wszystkim to, że stanowi ono składową ustawowego sformułowania, za pomocą którego normodawca wprowadza zaliczenie w 50 % do powierzchni użytkowej budynku.     W ramach zatem ustalenia zakresu tego ustawowego sformułowania nie można wprowadzać dodatkowych kryteriów, zarówno z uwagi na wymóg administracyjnoprawnej metody regulacji w prawie podatkowym, jak również konsekwencje zastosowania tego unormowania. Przy określeniu wysokości kondygnacji w świetle należy zatem uwzględnić odległość mierzoną od podłoża do najniższego trwałego elementu konstrukcyjnego stopu.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420B9CD-DA4A-5E45-9A38-49EAF55FE001}"/>
              </a:ext>
            </a:extLst>
          </p:cNvPr>
          <p:cNvSpPr txBox="1"/>
          <p:nvPr/>
        </p:nvSpPr>
        <p:spPr>
          <a:xfrm>
            <a:off x="22898100" y="1276350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b">
            <a:normAutofit fontScale="25000" lnSpcReduction="20000"/>
          </a:bodyPr>
          <a:lstStyle/>
          <a:p>
            <a:pPr marL="0" marR="0" indent="0" algn="l" defTabSz="2438338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6800" b="0" i="0" u="none" strike="noStrike" cap="none" spc="-136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2B0FE62-5E59-A84E-910E-E82DB26C423E}"/>
              </a:ext>
            </a:extLst>
          </p:cNvPr>
          <p:cNvSpPr txBox="1"/>
          <p:nvPr/>
        </p:nvSpPr>
        <p:spPr>
          <a:xfrm>
            <a:off x="23285302" y="1254642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b">
            <a:normAutofit fontScale="25000" lnSpcReduction="20000"/>
          </a:bodyPr>
          <a:lstStyle/>
          <a:p>
            <a:pPr marL="0" marR="0" indent="0" algn="l" defTabSz="2438338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6800" b="0" i="0" u="none" strike="noStrike" cap="none" spc="-136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8791D8B-C167-3B4F-B607-B62B379AC687}"/>
              </a:ext>
            </a:extLst>
          </p:cNvPr>
          <p:cNvSpPr txBox="1"/>
          <p:nvPr/>
        </p:nvSpPr>
        <p:spPr>
          <a:xfrm>
            <a:off x="22987591" y="1297172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b">
            <a:normAutofit fontScale="25000" lnSpcReduction="20000"/>
          </a:bodyPr>
          <a:lstStyle/>
          <a:p>
            <a:pPr marL="0" marR="0" indent="0" algn="l" defTabSz="2438338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6800" b="0" i="0" u="none" strike="noStrike" cap="none" spc="-136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558992F-2004-994D-9366-7EEA4F560427}"/>
              </a:ext>
            </a:extLst>
          </p:cNvPr>
          <p:cNvSpPr txBox="1"/>
          <p:nvPr/>
        </p:nvSpPr>
        <p:spPr>
          <a:xfrm>
            <a:off x="22860000" y="1171575"/>
            <a:ext cx="0" cy="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b">
            <a:normAutofit fontScale="25000" lnSpcReduction="20000"/>
          </a:bodyPr>
          <a:lstStyle/>
          <a:p>
            <a:pPr marL="0" marR="0" indent="0" algn="l" defTabSz="2438338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6800" b="0" i="0" u="none" strike="noStrike" cap="none" spc="-136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Thedy &amp; Partners oferta dla XYZ"/>
          <p:cNvSpPr txBox="1">
            <a:spLocks noGrp="1"/>
          </p:cNvSpPr>
          <p:nvPr>
            <p:ph type="body" idx="13"/>
          </p:nvPr>
        </p:nvSpPr>
        <p:spPr>
          <a:xfrm>
            <a:off x="19589546" y="12706915"/>
            <a:ext cx="1897955" cy="351891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Thedy</a:t>
            </a:r>
            <a:r>
              <a:rPr dirty="0"/>
              <a:t> &amp; Partners</a:t>
            </a:r>
          </a:p>
        </p:txBody>
      </p:sp>
      <p:sp>
        <p:nvSpPr>
          <p:cNvPr id="535" name="O CZYM LOREM IPSUM DOLOE"/>
          <p:cNvSpPr txBox="1">
            <a:spLocks noGrp="1"/>
          </p:cNvSpPr>
          <p:nvPr>
            <p:ph type="body" idx="14"/>
          </p:nvPr>
        </p:nvSpPr>
        <p:spPr>
          <a:xfrm>
            <a:off x="15707410" y="1199886"/>
            <a:ext cx="5670054" cy="282641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Wyrok NSA z 24 maja 2022 r., III FSK 590/21</a:t>
            </a:r>
            <a:endParaRPr dirty="0"/>
          </a:p>
        </p:txBody>
      </p:sp>
      <p:sp>
        <p:nvSpPr>
          <p:cNvPr id="536" name="4/15"/>
          <p:cNvSpPr txBox="1">
            <a:spLocks noGrp="1"/>
          </p:cNvSpPr>
          <p:nvPr>
            <p:ph type="body" idx="15"/>
          </p:nvPr>
        </p:nvSpPr>
        <p:spPr>
          <a:xfrm>
            <a:off x="22637546" y="1037527"/>
            <a:ext cx="950581" cy="573490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3</a:t>
            </a:r>
            <a:r>
              <a:rPr dirty="0"/>
              <a:t>/</a:t>
            </a:r>
            <a:r>
              <a:rPr lang="pl-PL" dirty="0"/>
              <a:t>14</a:t>
            </a:r>
            <a:endParaRPr dirty="0"/>
          </a:p>
        </p:txBody>
      </p:sp>
      <p:sp>
        <p:nvSpPr>
          <p:cNvPr id="537" name="Tytuł prezentacji"/>
          <p:cNvSpPr txBox="1">
            <a:spLocks noGrp="1"/>
          </p:cNvSpPr>
          <p:nvPr>
            <p:ph type="body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l-PL" dirty="0"/>
              <a:t>Przepisy prawa</a:t>
            </a:r>
            <a:endParaRPr dirty="0"/>
          </a:p>
        </p:txBody>
      </p:sp>
      <p:sp>
        <p:nvSpPr>
          <p:cNvPr id="538" name="Treść - poziom 1…"/>
          <p:cNvSpPr txBox="1">
            <a:spLocks noGrp="1"/>
          </p:cNvSpPr>
          <p:nvPr>
            <p:ph type="body" idx="17"/>
          </p:nvPr>
        </p:nvSpPr>
        <p:spPr>
          <a:xfrm>
            <a:off x="2741706" y="4415184"/>
            <a:ext cx="18162494" cy="578207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pl-PL" sz="3100" b="1" dirty="0"/>
              <a:t>Ustawa z dnia 12 stycznia 1991 r. o podatkach i opłatach lokalnych (</a:t>
            </a:r>
            <a:r>
              <a:rPr lang="pl-PL" sz="3100" b="1" dirty="0" err="1"/>
              <a:t>t.j</a:t>
            </a:r>
            <a:r>
              <a:rPr lang="pl-PL" sz="3100" b="1" dirty="0"/>
              <a:t>. Dz. U. z 2023 r. poz. 70):</a:t>
            </a:r>
            <a:endParaRPr lang="pl-PL" sz="3100" dirty="0"/>
          </a:p>
          <a:p>
            <a:endParaRPr lang="pl-PL" sz="3100" b="1" dirty="0"/>
          </a:p>
          <a:p>
            <a:r>
              <a:rPr lang="pl-PL" sz="3100" b="1" dirty="0"/>
              <a:t>Art. 4 ust. 1. </a:t>
            </a:r>
            <a:r>
              <a:rPr lang="pl-PL" sz="3100" dirty="0"/>
              <a:t>Podstawę opodatkowania stanowi:</a:t>
            </a:r>
          </a:p>
          <a:p>
            <a:r>
              <a:rPr lang="pl-PL" sz="3100" dirty="0"/>
              <a:t>(…) </a:t>
            </a:r>
            <a:r>
              <a:rPr lang="pl-PL" sz="3100" b="1" dirty="0"/>
              <a:t>pkt 2)</a:t>
            </a:r>
            <a:r>
              <a:rPr lang="pl-PL" sz="3100" dirty="0"/>
              <a:t> dla budynków lub ich części - powierzchnia użytkowa.</a:t>
            </a:r>
          </a:p>
          <a:p>
            <a:r>
              <a:rPr lang="pl-PL" sz="3100" dirty="0"/>
              <a:t> </a:t>
            </a:r>
          </a:p>
          <a:p>
            <a:r>
              <a:rPr lang="pl-PL" sz="3100" b="1" dirty="0"/>
              <a:t>Art. 1a ust. 1. </a:t>
            </a:r>
            <a:r>
              <a:rPr lang="pl-PL" sz="3100" dirty="0"/>
              <a:t>Użyte w ustawie określenia oznaczają:</a:t>
            </a:r>
          </a:p>
          <a:p>
            <a:r>
              <a:rPr lang="pl-PL" sz="3100" dirty="0"/>
              <a:t>(…) </a:t>
            </a:r>
            <a:r>
              <a:rPr lang="pl-PL" sz="3100" b="1" dirty="0"/>
              <a:t>pkt 5)</a:t>
            </a:r>
            <a:r>
              <a:rPr lang="pl-PL" sz="3100" dirty="0"/>
              <a:t> powierzchnia użytkowa budynku lub jego części - powierzchnię mierzoną po wewnętrznej długości ścian na wszystkich kondygnacjach, z wyjątkiem powierzchni klatek schodowych oraz szybów dźwigowych; za kondygnację uważa się również garaże podziemne, piwnice, sutereny i poddasza użytkowe</a:t>
            </a:r>
          </a:p>
          <a:p>
            <a:r>
              <a:rPr lang="pl-PL" sz="3100" dirty="0"/>
              <a:t> </a:t>
            </a:r>
          </a:p>
          <a:p>
            <a:r>
              <a:rPr lang="pl-PL" sz="3100" b="1" dirty="0"/>
              <a:t>Art. 4 ust. 2. </a:t>
            </a:r>
            <a:r>
              <a:rPr lang="pl-PL" sz="3100" dirty="0"/>
              <a:t>Powierzchnię pomieszczeń lub ich części oraz część kondygnacji o wysokości w świetle od 1,40 m do 2,20 m zalicza się do powierzchni użytkowej budynku w 50%, a jeżeli wysokość jest mniejsza niż 1,40 m, powierzchnię tę pomija się.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Thedy &amp; Partners oferta dla XYZ"/>
          <p:cNvSpPr txBox="1">
            <a:spLocks noGrp="1"/>
          </p:cNvSpPr>
          <p:nvPr>
            <p:ph type="body" idx="13"/>
          </p:nvPr>
        </p:nvSpPr>
        <p:spPr>
          <a:xfrm>
            <a:off x="19589546" y="12706915"/>
            <a:ext cx="1897955" cy="351891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Thedy</a:t>
            </a:r>
            <a:r>
              <a:rPr dirty="0"/>
              <a:t> &amp; Partners</a:t>
            </a:r>
          </a:p>
        </p:txBody>
      </p:sp>
      <p:sp>
        <p:nvSpPr>
          <p:cNvPr id="536" name="4/15"/>
          <p:cNvSpPr txBox="1">
            <a:spLocks noGrp="1"/>
          </p:cNvSpPr>
          <p:nvPr>
            <p:ph type="body" idx="15"/>
          </p:nvPr>
        </p:nvSpPr>
        <p:spPr>
          <a:xfrm>
            <a:off x="22637546" y="1037527"/>
            <a:ext cx="950581" cy="573490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4</a:t>
            </a:r>
            <a:r>
              <a:rPr dirty="0"/>
              <a:t>/</a:t>
            </a:r>
            <a:r>
              <a:rPr lang="pl-PL" dirty="0"/>
              <a:t>14</a:t>
            </a:r>
            <a:endParaRPr dirty="0"/>
          </a:p>
        </p:txBody>
      </p:sp>
      <p:sp>
        <p:nvSpPr>
          <p:cNvPr id="538" name="Treść - poziom 1…"/>
          <p:cNvSpPr txBox="1">
            <a:spLocks noGrp="1"/>
          </p:cNvSpPr>
          <p:nvPr>
            <p:ph type="body" idx="17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sz="2800" dirty="0"/>
              <a:t>Zgodnie z art. 4 ust. 1 pkt 2 u.p.o.l. ustawodawca podatkowy określił co stanowi podstawę opodatkowania w przypadku budynków lub ich części. Podstawę opodatkowania stanowi zatem w tym przypadku powierzchnia użytkowa. W odróżnieniu zatem od wskazania podstawy opodatkowania dla gruntów, w przypadku budynków, jak również części tych budynków ustawodawca doprecyzowuje element powierzchni poprzez ,,wymiar użytkowy’’. Dlatego też normodawca wprowadził definicję legalną powierzchni użytkowej. Dla ustalenia zakresu podstawy opodatkowania w przypadku budynku lub jego części należy zatem zastosować unormowanie z art. 1a ust. 1 pkt 5 u.p.o.l. </a:t>
            </a:r>
            <a:endParaRPr lang="pl-PL" sz="2800" i="1" dirty="0"/>
          </a:p>
        </p:txBody>
      </p:sp>
      <p:sp>
        <p:nvSpPr>
          <p:cNvPr id="539" name="Treść - poziom 1…"/>
          <p:cNvSpPr txBox="1">
            <a:spLocks noGrp="1"/>
          </p:cNvSpPr>
          <p:nvPr>
            <p:ph type="body" idx="18"/>
          </p:nvPr>
        </p:nvSpPr>
        <p:spPr>
          <a:xfrm>
            <a:off x="12836221" y="4415184"/>
            <a:ext cx="8813705" cy="64725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sz="2800" dirty="0"/>
              <a:t>Trzeba przy tym zauważyć, że w art. 1a ust. 1 pkt 5 u.p.o.l. prawodawca, dla wyjaśnienia wątpliwości interpretacyjnych, definicji poddał nie tylko powierzchnię użytkową, do której odnosi się w art. 4 ust. 1 pkt 2 u.p.o.l., ale powierzchnię użytkową budynków lub ich części. Chodzi zatem o powierzchnię mierzoną po wewnętrznej długości ścian na wszystkich kondygnacjach, z wyjątkiem powierzchni klatek schodowych oraz szybów dźwigowych. Jednocześnie w ramach definicji podstawy opodatkowania wskazano, że do kondygnacji należy zakwalifikować również garaże podziemne, piwnice, sutereny i poddasza użytkowe.</a:t>
            </a:r>
          </a:p>
        </p:txBody>
      </p:sp>
      <p:sp>
        <p:nvSpPr>
          <p:cNvPr id="10" name="Tytuł prezentacji">
            <a:extLst>
              <a:ext uri="{FF2B5EF4-FFF2-40B4-BE49-F238E27FC236}">
                <a16:creationId xmlns:a16="http://schemas.microsoft.com/office/drawing/2014/main" id="{0224F11F-3286-BA43-8C0E-487A2EC46A0A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2645416" y="1560512"/>
            <a:ext cx="15223484" cy="115927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pl-PL" dirty="0"/>
              <a:t>Najważniejsze fragmenty uzasadnienia wyroku (1)</a:t>
            </a:r>
          </a:p>
        </p:txBody>
      </p:sp>
      <p:sp>
        <p:nvSpPr>
          <p:cNvPr id="12" name="O CZYM LOREM IPSUM DOLOE">
            <a:extLst>
              <a:ext uri="{FF2B5EF4-FFF2-40B4-BE49-F238E27FC236}">
                <a16:creationId xmlns:a16="http://schemas.microsoft.com/office/drawing/2014/main" id="{08E07909-C69B-E942-925A-72195EC0A69C}"/>
              </a:ext>
            </a:extLst>
          </p:cNvPr>
          <p:cNvSpPr txBox="1">
            <a:spLocks/>
          </p:cNvSpPr>
          <p:nvPr/>
        </p:nvSpPr>
        <p:spPr>
          <a:xfrm>
            <a:off x="15707410" y="1199886"/>
            <a:ext cx="5670054" cy="28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0" marR="0" indent="0" algn="r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000000"/>
                </a:solidFill>
                <a:uFillTx/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pl-PL"/>
              <a:t>Wyrok NSA z 24 maja 2022 r., III FSK 590/21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835470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Thedy &amp; Partners oferta dla XYZ"/>
          <p:cNvSpPr txBox="1">
            <a:spLocks noGrp="1"/>
          </p:cNvSpPr>
          <p:nvPr>
            <p:ph type="body" idx="13"/>
          </p:nvPr>
        </p:nvSpPr>
        <p:spPr>
          <a:xfrm>
            <a:off x="19589546" y="12706915"/>
            <a:ext cx="1897955" cy="351891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Thedy</a:t>
            </a:r>
            <a:r>
              <a:rPr dirty="0"/>
              <a:t> &amp; Partners</a:t>
            </a:r>
          </a:p>
        </p:txBody>
      </p:sp>
      <p:sp>
        <p:nvSpPr>
          <p:cNvPr id="536" name="4/15"/>
          <p:cNvSpPr txBox="1">
            <a:spLocks noGrp="1"/>
          </p:cNvSpPr>
          <p:nvPr>
            <p:ph type="body" idx="15"/>
          </p:nvPr>
        </p:nvSpPr>
        <p:spPr>
          <a:xfrm>
            <a:off x="22637546" y="1037527"/>
            <a:ext cx="950581" cy="573490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5</a:t>
            </a:r>
            <a:r>
              <a:rPr dirty="0"/>
              <a:t>/</a:t>
            </a:r>
            <a:r>
              <a:rPr lang="pl-PL" dirty="0"/>
              <a:t>14</a:t>
            </a:r>
            <a:endParaRPr dirty="0"/>
          </a:p>
        </p:txBody>
      </p:sp>
      <p:sp>
        <p:nvSpPr>
          <p:cNvPr id="537" name="Tytuł prezentacji"/>
          <p:cNvSpPr txBox="1">
            <a:spLocks noGrp="1"/>
          </p:cNvSpPr>
          <p:nvPr>
            <p:ph type="body" idx="16"/>
          </p:nvPr>
        </p:nvSpPr>
        <p:spPr>
          <a:xfrm>
            <a:off x="2645416" y="1560512"/>
            <a:ext cx="15223484" cy="115927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pl-PL" dirty="0"/>
              <a:t>Najważniejsze fragmenty uzasadnienia wyroku (2)</a:t>
            </a:r>
          </a:p>
        </p:txBody>
      </p:sp>
      <p:sp>
        <p:nvSpPr>
          <p:cNvPr id="538" name="Treść - poziom 1…"/>
          <p:cNvSpPr txBox="1">
            <a:spLocks noGrp="1"/>
          </p:cNvSpPr>
          <p:nvPr>
            <p:ph type="body" idx="17"/>
          </p:nvPr>
        </p:nvSpPr>
        <p:spPr>
          <a:xfrm>
            <a:off x="2741706" y="4415184"/>
            <a:ext cx="9078420" cy="772719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sz="2800" dirty="0"/>
              <a:t>Dla ustalenia w konkretnym przypadku podstawy opodatkowania w odniesieniu do danego budynku, czy też jego części trzeba uwzględnić powierzchnię mierzoną po wewnętrznej długości ścian na wszystkich kondygnacjach z wyłączeniem wskazanych powierzchni, a jednocześnie należy zakwalifikować do kondygnacji ustawowo wskazane przypadki.</a:t>
            </a:r>
          </a:p>
          <a:p>
            <a:endParaRPr lang="pl-PL" sz="2800" dirty="0"/>
          </a:p>
          <a:p>
            <a:r>
              <a:rPr lang="pl-PL" sz="2800" dirty="0"/>
              <a:t>Ustawodawca podatkowy dla doprecyzowania podstawy opodatkowania w przypadku budynków lub ich części, a jednocześnie podkreślenia jej wymiaru użytkowego, wprowadził regulację w art. 4 ust. 2 u.p.o.l., stosownie do której zalicza się do powierzchni użytkowej budynku procentowo, bądź też pomija się ją w zależności od wskazanych parametrów. </a:t>
            </a:r>
          </a:p>
          <a:p>
            <a:endParaRPr lang="pl-PL" sz="2800" i="1" dirty="0"/>
          </a:p>
          <a:p>
            <a:endParaRPr lang="pl-PL" sz="2800" i="1" dirty="0"/>
          </a:p>
        </p:txBody>
      </p:sp>
      <p:sp>
        <p:nvSpPr>
          <p:cNvPr id="539" name="Treść - poziom 1…"/>
          <p:cNvSpPr txBox="1">
            <a:spLocks noGrp="1"/>
          </p:cNvSpPr>
          <p:nvPr>
            <p:ph type="body" idx="18"/>
          </p:nvPr>
        </p:nvSpPr>
        <p:spPr>
          <a:xfrm>
            <a:off x="12836221" y="4415184"/>
            <a:ext cx="8813705" cy="698291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sz="2800" dirty="0"/>
              <a:t>Powierzchnię pomieszczeń lub ich części, a także części kondygnacji o wysokości w świetle od 1,40 m do 2,20 m zalicza się do powierzchni użytkowej budynku w 50%. Z kolei gdy wysokość ta jest mniejsza niż 1,40 m, powierzchnię tę pomija się. </a:t>
            </a:r>
          </a:p>
          <a:p>
            <a:endParaRPr lang="pl-PL" sz="2800" dirty="0"/>
          </a:p>
          <a:p>
            <a:r>
              <a:rPr lang="pl-PL" sz="2800" dirty="0"/>
              <a:t>W celu zastosowania procentowego zaliczenia do powierzchni użytkowej budynku dla powierzchni pomieszczeń lub ich części, a także części kondygnacji kluczowe znaczenie ma odniesienie się do wyrażenia wysokości w świetle od 1,40 m do 2,20 m. Przy ustaleniu sposobu jego rozumienia należy mieć na uwadze przede wszystkim to, że stanowi ono składową ustawowego sformułowania, za pomocą którego normodawca wprowadza zaliczenie w 50 % do powierzchni użytkowej budynku. </a:t>
            </a:r>
          </a:p>
        </p:txBody>
      </p:sp>
      <p:sp>
        <p:nvSpPr>
          <p:cNvPr id="11" name="O CZYM LOREM IPSUM DOLOE">
            <a:extLst>
              <a:ext uri="{FF2B5EF4-FFF2-40B4-BE49-F238E27FC236}">
                <a16:creationId xmlns:a16="http://schemas.microsoft.com/office/drawing/2014/main" id="{C968CE94-D966-ED46-B428-B71AA661B193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15707410" y="1199886"/>
            <a:ext cx="5670054" cy="282641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Wyrok NSA z 24 maja 2022 r., III FSK 590/21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754780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Thedy &amp; Partners oferta dla XYZ"/>
          <p:cNvSpPr txBox="1">
            <a:spLocks noGrp="1"/>
          </p:cNvSpPr>
          <p:nvPr>
            <p:ph type="body" idx="13"/>
          </p:nvPr>
        </p:nvSpPr>
        <p:spPr>
          <a:xfrm>
            <a:off x="19589546" y="12706915"/>
            <a:ext cx="1897955" cy="351891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Thedy</a:t>
            </a:r>
            <a:r>
              <a:rPr dirty="0"/>
              <a:t> &amp; Partners</a:t>
            </a:r>
          </a:p>
        </p:txBody>
      </p:sp>
      <p:sp>
        <p:nvSpPr>
          <p:cNvPr id="536" name="4/15"/>
          <p:cNvSpPr txBox="1">
            <a:spLocks noGrp="1"/>
          </p:cNvSpPr>
          <p:nvPr>
            <p:ph type="body" idx="15"/>
          </p:nvPr>
        </p:nvSpPr>
        <p:spPr>
          <a:xfrm>
            <a:off x="22637546" y="1037527"/>
            <a:ext cx="950581" cy="573490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6</a:t>
            </a:r>
            <a:r>
              <a:rPr dirty="0"/>
              <a:t>/</a:t>
            </a:r>
            <a:r>
              <a:rPr lang="pl-PL" dirty="0"/>
              <a:t>14</a:t>
            </a:r>
            <a:endParaRPr dirty="0"/>
          </a:p>
        </p:txBody>
      </p:sp>
      <p:sp>
        <p:nvSpPr>
          <p:cNvPr id="538" name="Treść - poziom 1…"/>
          <p:cNvSpPr txBox="1">
            <a:spLocks noGrp="1"/>
          </p:cNvSpPr>
          <p:nvPr>
            <p:ph type="body" idx="17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sz="2800" dirty="0"/>
              <a:t>W ramach zatem ustalenia zakresu tego ustawowego sformułowania nie można wprowadzać dodatkowych kryteriów, zarówno z uwagi na wymóg administracyjnoprawnej metody regulacji w prawie podatkowym, jak również konsekwencje zastosowania tego unormowania. </a:t>
            </a:r>
            <a:r>
              <a:rPr lang="pl-PL" sz="2800" b="1" dirty="0"/>
              <a:t>Przy określeniu wysokości kondygnacji w świetle należy zatem uwzględnić odległość mierzoną od podłoża do najniższego trwałego elementu konstrukcyjnego stopu.</a:t>
            </a:r>
            <a:r>
              <a:rPr lang="pl-PL" sz="2800" dirty="0"/>
              <a:t> Taki sposób określenia tego wyrażenia został sformułowany w orzecznictwie sądów administracyjnych, jak choćby w wyroku Wojewódzkiego Sądu Administracyjnego w Warszawie z dnia 28 listopada 2019 r., sygn. akt III SA/Wa 707/19. </a:t>
            </a:r>
          </a:p>
        </p:txBody>
      </p:sp>
      <p:sp>
        <p:nvSpPr>
          <p:cNvPr id="539" name="Treść - poziom 1…"/>
          <p:cNvSpPr txBox="1">
            <a:spLocks noGrp="1"/>
          </p:cNvSpPr>
          <p:nvPr>
            <p:ph type="body" idx="18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sz="2800" dirty="0"/>
              <a:t>Zdaniem Naczelnego Sądu Administracyjnego trzeba jednocześnie zauważyć, że posłużenie się przez ustawodawcę w ramach art. 4 ust. 2 u.p.o.l. wyrażeniem części kondygnacji w świetle, a zatem obok sformułowania, w ramach którego zastosowanie ma pojęcie kondygnacji z uwagi na art. 1a ust. 1 pkt 5 u.p.o.l. nie daje możliwości ustalenia innego sposobu rozumienia tego wyrażenia.</a:t>
            </a:r>
          </a:p>
          <a:p>
            <a:endParaRPr lang="pl-PL" sz="2800" dirty="0"/>
          </a:p>
          <a:p>
            <a:endParaRPr lang="pl-PL" sz="2800" i="1" dirty="0"/>
          </a:p>
        </p:txBody>
      </p:sp>
      <p:sp>
        <p:nvSpPr>
          <p:cNvPr id="10" name="Tytuł prezentacji">
            <a:extLst>
              <a:ext uri="{FF2B5EF4-FFF2-40B4-BE49-F238E27FC236}">
                <a16:creationId xmlns:a16="http://schemas.microsoft.com/office/drawing/2014/main" id="{CAC63BAF-D69B-4D4A-8058-8573FC8E714A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2645416" y="1560512"/>
            <a:ext cx="15223484" cy="115927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pl-PL" dirty="0"/>
              <a:t>Najważniejsze fragmenty uzasadnienia wyroku (3)</a:t>
            </a:r>
          </a:p>
        </p:txBody>
      </p:sp>
      <p:sp>
        <p:nvSpPr>
          <p:cNvPr id="12" name="O CZYM LOREM IPSUM DOLOE">
            <a:extLst>
              <a:ext uri="{FF2B5EF4-FFF2-40B4-BE49-F238E27FC236}">
                <a16:creationId xmlns:a16="http://schemas.microsoft.com/office/drawing/2014/main" id="{555B4313-4DD6-CA49-A22E-9062EA155B2D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l-PL" dirty="0"/>
              <a:t>Wyrok NSA z 24 maja 2022 r., III FSK 590/21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40295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Thedy &amp; Partners oferta dla XYZ"/>
          <p:cNvSpPr txBox="1">
            <a:spLocks noGrp="1"/>
          </p:cNvSpPr>
          <p:nvPr>
            <p:ph type="body" idx="13"/>
          </p:nvPr>
        </p:nvSpPr>
        <p:spPr>
          <a:xfrm>
            <a:off x="19589546" y="12706915"/>
            <a:ext cx="1897955" cy="351891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Thedy</a:t>
            </a:r>
            <a:r>
              <a:rPr dirty="0"/>
              <a:t> &amp; Partners</a:t>
            </a:r>
          </a:p>
        </p:txBody>
      </p:sp>
      <p:sp>
        <p:nvSpPr>
          <p:cNvPr id="536" name="4/15"/>
          <p:cNvSpPr txBox="1">
            <a:spLocks noGrp="1"/>
          </p:cNvSpPr>
          <p:nvPr>
            <p:ph type="body" idx="15"/>
          </p:nvPr>
        </p:nvSpPr>
        <p:spPr>
          <a:xfrm>
            <a:off x="22637546" y="1037527"/>
            <a:ext cx="950581" cy="573490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7</a:t>
            </a:r>
            <a:r>
              <a:rPr dirty="0"/>
              <a:t>/</a:t>
            </a:r>
            <a:r>
              <a:rPr lang="pl-PL" dirty="0"/>
              <a:t>14</a:t>
            </a:r>
            <a:endParaRPr dirty="0"/>
          </a:p>
        </p:txBody>
      </p:sp>
      <p:sp>
        <p:nvSpPr>
          <p:cNvPr id="538" name="Treść - poziom 1…"/>
          <p:cNvSpPr txBox="1">
            <a:spLocks noGrp="1"/>
          </p:cNvSpPr>
          <p:nvPr>
            <p:ph type="body" idx="17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sz="2800" dirty="0"/>
              <a:t>Odnosząc te uwagi ogólne do przedmiotu niniejszej sprawy Naczelny Sąd Administracyjny zauważa, że </a:t>
            </a:r>
            <a:r>
              <a:rPr lang="pl-PL" sz="2800" b="1" dirty="0"/>
              <a:t>nie można podzielić stanowiska Sądu pierwszej instancji, który przy wykładni art. 4 ust. 2 u.p.o.l. uwzględnił taki sposób rozumienia pojęcia kondygnacji o wysokości w świetle, gdzie należy brać pod uwagę odległość od podłoża do najwyższego punktu pomieszczenia, co powoduje de facto podział na części podstawy opodatkowania pod belkami konstrukcyjnymi i pomiędzy nimi</a:t>
            </a:r>
            <a:r>
              <a:rPr lang="pl-PL" sz="2800" dirty="0"/>
              <a:t>. Posłużenie się bowiem przez ustawodawcę sformułowaniem części kondygnacji o wysokości w świetle nie daje podstawy do rozszerzającego sposobu jego zastosowania, a zatem z pominięciem tego w jaki sposób określa się wysokość kondygnacji w świetle. </a:t>
            </a:r>
          </a:p>
          <a:p>
            <a:endParaRPr lang="pl-PL" sz="2800" i="1" dirty="0"/>
          </a:p>
        </p:txBody>
      </p:sp>
      <p:sp>
        <p:nvSpPr>
          <p:cNvPr id="10" name="Tytuł prezentacji">
            <a:extLst>
              <a:ext uri="{FF2B5EF4-FFF2-40B4-BE49-F238E27FC236}">
                <a16:creationId xmlns:a16="http://schemas.microsoft.com/office/drawing/2014/main" id="{CAC63BAF-D69B-4D4A-8058-8573FC8E714A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2645416" y="1560512"/>
            <a:ext cx="15223484" cy="115927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pl-PL" dirty="0"/>
              <a:t>Najważniejsze fragmenty uzasadnienia wyroku (4)</a:t>
            </a:r>
          </a:p>
        </p:txBody>
      </p:sp>
      <p:sp>
        <p:nvSpPr>
          <p:cNvPr id="13" name="Treść - poziom 1…">
            <a:extLst>
              <a:ext uri="{FF2B5EF4-FFF2-40B4-BE49-F238E27FC236}">
                <a16:creationId xmlns:a16="http://schemas.microsoft.com/office/drawing/2014/main" id="{23ACF862-4654-144E-9460-E1A80D095ABC}"/>
              </a:ext>
            </a:extLst>
          </p:cNvPr>
          <p:cNvSpPr txBox="1">
            <a:spLocks noGrp="1"/>
          </p:cNvSpPr>
          <p:nvPr>
            <p:ph type="body" idx="18"/>
          </p:nvPr>
        </p:nvSpPr>
        <p:spPr>
          <a:xfrm>
            <a:off x="12836221" y="4415184"/>
            <a:ext cx="9088114" cy="86436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sz="2800" dirty="0"/>
              <a:t>Nie można bowiem pominąć tego, że chodzi o powierzchnię użytkową. Akcentowanie bowiem przez Sąd pierwszej instancji, w oparciu o orzecznictwo Wojewódzkich Sądów Administracyjnych, konieczności uwzględnienia powierzchni poszczególnych części kondygnacji z zastosowaniem wysokość tychże części może prowadzić do pominięcia istoty zaliczenia procentowego do powierzchni użytkowej budynku.</a:t>
            </a:r>
          </a:p>
          <a:p>
            <a:endParaRPr lang="pl-PL" sz="2800" dirty="0"/>
          </a:p>
          <a:p>
            <a:r>
              <a:rPr lang="pl-PL" sz="2800" dirty="0"/>
              <a:t>W ocenie Naczelnego Sądu Administracyjnego na uwzględnienie zasługuje zatem zarzut dotyczący błędnej wykładni art. 4 ust. 1 pkt 2 i ust 2 w zw. z art. 1a ust 1 pkt 5 u.p.o.l. poprzez przyjęcie iż wysokość kondygnacji należy liczyć od podłogi do najwyższego punktu pomieszczenia, co w rezultacie prowadzi do ustalenia powierzchni użytkowej bez zastosowania ustawowego pojęcia, lecz na podstawie punktu położonego najwyżej w wydzielonych częściach pomieszczenia. </a:t>
            </a:r>
          </a:p>
          <a:p>
            <a:endParaRPr lang="pl-PL" sz="2800" i="1" dirty="0"/>
          </a:p>
        </p:txBody>
      </p:sp>
      <p:sp>
        <p:nvSpPr>
          <p:cNvPr id="12" name="O CZYM LOREM IPSUM DOLOE">
            <a:extLst>
              <a:ext uri="{FF2B5EF4-FFF2-40B4-BE49-F238E27FC236}">
                <a16:creationId xmlns:a16="http://schemas.microsoft.com/office/drawing/2014/main" id="{3A96B068-AED8-7E44-B75D-2C5F600E3979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15707410" y="1199886"/>
            <a:ext cx="5670054" cy="282641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Wyrok NSA z 24 maja 2022 r., III FSK 590/21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349517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Thedy &amp; Partners oferta dla XYZ"/>
          <p:cNvSpPr txBox="1">
            <a:spLocks noGrp="1"/>
          </p:cNvSpPr>
          <p:nvPr>
            <p:ph type="body" idx="13"/>
          </p:nvPr>
        </p:nvSpPr>
        <p:spPr>
          <a:xfrm>
            <a:off x="19589546" y="12706915"/>
            <a:ext cx="1897955" cy="351891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Thedy</a:t>
            </a:r>
            <a:r>
              <a:rPr dirty="0"/>
              <a:t> &amp; Partners</a:t>
            </a:r>
          </a:p>
        </p:txBody>
      </p:sp>
      <p:sp>
        <p:nvSpPr>
          <p:cNvPr id="536" name="4/15"/>
          <p:cNvSpPr txBox="1">
            <a:spLocks noGrp="1"/>
          </p:cNvSpPr>
          <p:nvPr>
            <p:ph type="body" idx="15"/>
          </p:nvPr>
        </p:nvSpPr>
        <p:spPr>
          <a:xfrm>
            <a:off x="22637546" y="1037527"/>
            <a:ext cx="950581" cy="573490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8</a:t>
            </a:r>
            <a:r>
              <a:rPr dirty="0"/>
              <a:t>/</a:t>
            </a:r>
            <a:r>
              <a:rPr lang="pl-PL" dirty="0"/>
              <a:t>14</a:t>
            </a:r>
            <a:endParaRPr dirty="0"/>
          </a:p>
        </p:txBody>
      </p:sp>
      <p:sp>
        <p:nvSpPr>
          <p:cNvPr id="538" name="Treść - poziom 1…"/>
          <p:cNvSpPr txBox="1">
            <a:spLocks noGrp="1"/>
          </p:cNvSpPr>
          <p:nvPr>
            <p:ph type="body" idx="17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sz="2800" dirty="0"/>
              <a:t>Taki sposób wykładni zdaniem Naczelnego Sądu Administracyjnego prowadzi do zastosowania nieprzewidzianych w art. 4 ust. 2 u.p.o.l. kryteriów kwalifikacji procentowego zaliczenia, a zatem obniżenia powierzchni użytkowej.</a:t>
            </a:r>
          </a:p>
          <a:p>
            <a:endParaRPr lang="pl-PL" sz="2800" dirty="0"/>
          </a:p>
          <a:p>
            <a:r>
              <a:rPr lang="pl-PL" sz="2800" dirty="0"/>
              <a:t>Zasadnie podkreśliła również Skarżąca spółka, zarzucając błędną wykładnię przywołanych unormowań, tj. art. 4 ust. 1 pkt 2 i ust 2 w zw. z art. 1a ust 1 pkt 5 u.p.o.l. że zaprezentowany w wyroku Sądu pierwszej instancji sposób rozumienia wskazanych unormowań prowadzi również od tego, że wpływ na ustalenie podstawy opodatkowania ma rodzaj budynku i faktyczny sposób jego wykorzystywania.</a:t>
            </a:r>
          </a:p>
          <a:p>
            <a:endParaRPr lang="pl-PL" sz="2800" dirty="0"/>
          </a:p>
        </p:txBody>
      </p:sp>
      <p:sp>
        <p:nvSpPr>
          <p:cNvPr id="10" name="Tytuł prezentacji">
            <a:extLst>
              <a:ext uri="{FF2B5EF4-FFF2-40B4-BE49-F238E27FC236}">
                <a16:creationId xmlns:a16="http://schemas.microsoft.com/office/drawing/2014/main" id="{CAC63BAF-D69B-4D4A-8058-8573FC8E714A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2645416" y="1560512"/>
            <a:ext cx="15223484" cy="115927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pl-PL" dirty="0"/>
              <a:t>Najważniejsze fragmenty uzasadnienia wyroku (5)</a:t>
            </a:r>
          </a:p>
        </p:txBody>
      </p:sp>
      <p:sp>
        <p:nvSpPr>
          <p:cNvPr id="13" name="Treść - poziom 1…">
            <a:extLst>
              <a:ext uri="{FF2B5EF4-FFF2-40B4-BE49-F238E27FC236}">
                <a16:creationId xmlns:a16="http://schemas.microsoft.com/office/drawing/2014/main" id="{23ACF862-4654-144E-9460-E1A80D095ABC}"/>
              </a:ext>
            </a:extLst>
          </p:cNvPr>
          <p:cNvSpPr txBox="1">
            <a:spLocks noGrp="1"/>
          </p:cNvSpPr>
          <p:nvPr>
            <p:ph type="body" idx="18"/>
          </p:nvPr>
        </p:nvSpPr>
        <p:spPr>
          <a:xfrm>
            <a:off x="12836221" y="4415184"/>
            <a:ext cx="8813705" cy="86436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sz="2800" dirty="0"/>
              <a:t>W konsekwencji powyższego w ocenie Naczelnego Sądu Administracyjnego trafny jest także zarzut naruszenia art. 87 ust. 1 w zw. z art. 217 Konstytucji RP oraz art. 2a O.p. poprzez niewłaściwe zastosowanie tych regulacji z uwagi na dopuszczenie możliwości modyfikowania zakresu przepisu podatkowego przez wprowadzenie pozaustawowej przesłanki ustalania powierzchni użytkowej budynku w oparciu o badanie możliwości faktycznego wykorzystania tej powierzchni.</a:t>
            </a:r>
          </a:p>
        </p:txBody>
      </p:sp>
      <p:sp>
        <p:nvSpPr>
          <p:cNvPr id="12" name="O CZYM LOREM IPSUM DOLOE">
            <a:extLst>
              <a:ext uri="{FF2B5EF4-FFF2-40B4-BE49-F238E27FC236}">
                <a16:creationId xmlns:a16="http://schemas.microsoft.com/office/drawing/2014/main" id="{8A3F788B-9712-2242-BE9B-0F01057DEE35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15707410" y="1199886"/>
            <a:ext cx="5670054" cy="282641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Wyrok NSA z 24 maja 2022 r., III FSK 590/21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729441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Thedy &amp; Partners oferta dla XYZ"/>
          <p:cNvSpPr txBox="1">
            <a:spLocks noGrp="1"/>
          </p:cNvSpPr>
          <p:nvPr>
            <p:ph type="body" idx="13"/>
          </p:nvPr>
        </p:nvSpPr>
        <p:spPr>
          <a:xfrm>
            <a:off x="19589546" y="12706915"/>
            <a:ext cx="1897955" cy="351891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Thedy</a:t>
            </a:r>
            <a:r>
              <a:rPr dirty="0"/>
              <a:t> &amp; Partners</a:t>
            </a:r>
          </a:p>
        </p:txBody>
      </p:sp>
      <p:sp>
        <p:nvSpPr>
          <p:cNvPr id="536" name="4/15"/>
          <p:cNvSpPr txBox="1">
            <a:spLocks noGrp="1"/>
          </p:cNvSpPr>
          <p:nvPr>
            <p:ph type="body" idx="15"/>
          </p:nvPr>
        </p:nvSpPr>
        <p:spPr>
          <a:xfrm>
            <a:off x="22637546" y="1037527"/>
            <a:ext cx="950581" cy="573490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9</a:t>
            </a:r>
            <a:r>
              <a:rPr dirty="0"/>
              <a:t>/</a:t>
            </a:r>
            <a:r>
              <a:rPr lang="pl-PL" dirty="0"/>
              <a:t>14</a:t>
            </a:r>
            <a:endParaRPr dirty="0"/>
          </a:p>
        </p:txBody>
      </p:sp>
      <p:sp>
        <p:nvSpPr>
          <p:cNvPr id="538" name="Treść - poziom 1…"/>
          <p:cNvSpPr txBox="1">
            <a:spLocks noGrp="1"/>
          </p:cNvSpPr>
          <p:nvPr>
            <p:ph type="body" idx="17"/>
          </p:nvPr>
        </p:nvSpPr>
        <p:spPr>
          <a:xfrm>
            <a:off x="2741705" y="4415184"/>
            <a:ext cx="9273085" cy="578207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sz="2800" b="1" dirty="0"/>
              <a:t>Wyroki powiązane – zgodne z komentowanym wyrokiem</a:t>
            </a:r>
          </a:p>
          <a:p>
            <a:endParaRPr lang="pl-PL" sz="2800" dirty="0"/>
          </a:p>
          <a:p>
            <a:pPr marL="285750" indent="-285750">
              <a:buFont typeface="Wingdings" pitchFamily="2" charset="2"/>
              <a:buChar char="§"/>
            </a:pPr>
            <a:r>
              <a:rPr lang="pl-PL" sz="2800" dirty="0"/>
              <a:t>wyrok NSA z 7 września 2022 r., sygn. akt III FSK 1843/21</a:t>
            </a:r>
          </a:p>
          <a:p>
            <a:pPr marL="285750" indent="-285750">
              <a:buFont typeface="Wingdings" pitchFamily="2" charset="2"/>
              <a:buChar char="§"/>
            </a:pPr>
            <a:endParaRPr lang="pl-PL" sz="2800" dirty="0"/>
          </a:p>
          <a:p>
            <a:pPr marL="285750" indent="-285750">
              <a:buFont typeface="Wingdings" pitchFamily="2" charset="2"/>
              <a:buChar char="§"/>
            </a:pPr>
            <a:r>
              <a:rPr lang="pl-PL" sz="2800" dirty="0"/>
              <a:t>wyrok WSA w Opolu z 19 kwietnia 2023 r., sygn. akt      I SA/Op 23/23</a:t>
            </a:r>
          </a:p>
          <a:p>
            <a:pPr marL="285750" indent="-285750">
              <a:buFont typeface="Wingdings" pitchFamily="2" charset="2"/>
              <a:buChar char="§"/>
            </a:pPr>
            <a:endParaRPr lang="pl-PL" sz="2800" dirty="0"/>
          </a:p>
          <a:p>
            <a:pPr marL="285750" indent="-285750">
              <a:buFont typeface="Wingdings" pitchFamily="2" charset="2"/>
              <a:buChar char="§"/>
            </a:pPr>
            <a:r>
              <a:rPr lang="pl-PL" sz="2800" dirty="0"/>
              <a:t>wyrok WSA w Warszawie z 28 listopada 2019 r.,     sygn. akt III SA/Wa 707/19</a:t>
            </a:r>
          </a:p>
          <a:p>
            <a:pPr marL="285750" indent="-285750">
              <a:buFont typeface="Wingdings" pitchFamily="2" charset="2"/>
              <a:buChar char="§"/>
            </a:pPr>
            <a:endParaRPr lang="pl-PL" sz="2800" dirty="0"/>
          </a:p>
          <a:p>
            <a:pPr marL="285750" indent="-285750">
              <a:buFont typeface="Wingdings" pitchFamily="2" charset="2"/>
              <a:buChar char="§"/>
            </a:pPr>
            <a:endParaRPr lang="pl-PL" sz="2800" dirty="0"/>
          </a:p>
          <a:p>
            <a:pPr marL="285750" indent="-285750">
              <a:buFont typeface="Wingdings" pitchFamily="2" charset="2"/>
              <a:buChar char="§"/>
            </a:pPr>
            <a:endParaRPr lang="pl-PL" sz="2800" dirty="0"/>
          </a:p>
          <a:p>
            <a:pPr marL="285750" indent="-285750">
              <a:buFont typeface="Wingdings" pitchFamily="2" charset="2"/>
              <a:buChar char="§"/>
            </a:pPr>
            <a:endParaRPr lang="pl-PL" sz="2800" dirty="0"/>
          </a:p>
        </p:txBody>
      </p:sp>
      <p:sp>
        <p:nvSpPr>
          <p:cNvPr id="10" name="Tytuł prezentacji">
            <a:extLst>
              <a:ext uri="{FF2B5EF4-FFF2-40B4-BE49-F238E27FC236}">
                <a16:creationId xmlns:a16="http://schemas.microsoft.com/office/drawing/2014/main" id="{C8B9F633-F4B2-FD40-9966-B6CF71144315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2645416" y="1560512"/>
            <a:ext cx="15223484" cy="11592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dirty="0"/>
              <a:t>Wyroki powiązane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047EE92-31F0-D745-94EF-A5237E6D58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l-PL" sz="2800" b="1" dirty="0"/>
              <a:t>Wyroki powiązane – sprzeczne z komentowanym wyrokiem</a:t>
            </a:r>
          </a:p>
          <a:p>
            <a:endParaRPr lang="pl-PL" sz="2800" dirty="0"/>
          </a:p>
          <a:p>
            <a:pPr marL="285750" indent="-285750">
              <a:buFont typeface="Wingdings" pitchFamily="2" charset="2"/>
              <a:buChar char="§"/>
            </a:pPr>
            <a:r>
              <a:rPr lang="pl-PL" sz="2800" dirty="0"/>
              <a:t>wyrok WSA w Olsztynie z 24 lutego 2016 r., sygn. akt I SA/Ol 804/15</a:t>
            </a:r>
          </a:p>
          <a:p>
            <a:endParaRPr lang="pl-PL" dirty="0"/>
          </a:p>
        </p:txBody>
      </p:sp>
      <p:sp>
        <p:nvSpPr>
          <p:cNvPr id="12" name="O CZYM LOREM IPSUM DOLOE">
            <a:extLst>
              <a:ext uri="{FF2B5EF4-FFF2-40B4-BE49-F238E27FC236}">
                <a16:creationId xmlns:a16="http://schemas.microsoft.com/office/drawing/2014/main" id="{4315E2C5-F4FA-A543-95A7-6F4E3C737D92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15707410" y="1199886"/>
            <a:ext cx="5670054" cy="282641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Wyrok NSA z 24 maja 2022 r., III FSK 590/21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893341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b">
        <a:normAutofit/>
      </a:bodyPr>
      <a:lstStyle>
        <a:defPPr marL="0" marR="0" indent="0" algn="l" defTabSz="2438338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800" b="0" i="0" u="none" strike="noStrike" cap="none" spc="-136" normalizeH="0" baseline="0">
            <a:ln>
              <a:noFill/>
            </a:ln>
            <a:solidFill>
              <a:srgbClr val="000000"/>
            </a:solidFill>
            <a:effectLst/>
            <a:uFillTx/>
            <a:latin typeface="Roboto Slab Light"/>
            <a:ea typeface="Roboto Slab Light"/>
            <a:cs typeface="Roboto Slab Light"/>
            <a:sym typeface="Roboto Slab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b">
        <a:normAutofit/>
      </a:bodyPr>
      <a:lstStyle>
        <a:defPPr marL="0" marR="0" indent="0" algn="l" defTabSz="2438338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800" b="0" i="0" u="none" strike="noStrike" cap="none" spc="-136" normalizeH="0" baseline="0">
            <a:ln>
              <a:noFill/>
            </a:ln>
            <a:solidFill>
              <a:srgbClr val="000000"/>
            </a:solidFill>
            <a:effectLst/>
            <a:uFillTx/>
            <a:latin typeface="Roboto Slab Light"/>
            <a:ea typeface="Roboto Slab Light"/>
            <a:cs typeface="Roboto Slab Light"/>
            <a:sym typeface="Roboto Slab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1795</Words>
  <Application>Microsoft Office PowerPoint</Application>
  <PresentationFormat>Niestandardowy</PresentationFormat>
  <Paragraphs>122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0" baseType="lpstr">
      <vt:lpstr>Helvetica Neue</vt:lpstr>
      <vt:lpstr>Helvetica Neue Light</vt:lpstr>
      <vt:lpstr>Roboto Slab Light</vt:lpstr>
      <vt:lpstr>Roboto Slab Regular</vt:lpstr>
      <vt:lpstr>Wingdings</vt:lpstr>
      <vt:lpstr>21_BasicWhite</vt:lpstr>
      <vt:lpstr>PODATKI I OPŁATY LOKALNE – TORUŃSKI PRZEGLĄD ORZECZNICTWA (edycja 2023)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Manager/>
  <Company>Thedy &amp; Partners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PODATKI I OPŁATY LOKALNE – TORUŃSKI PRZEGLĄD ORZECZNICTWA (edycja 2023)</dc:title>
  <dc:subject/>
  <dc:creator>Piotr Kalemba</dc:creator>
  <cp:keywords/>
  <dc:description/>
  <cp:lastModifiedBy>Wojciech Morawski (wmoraw)</cp:lastModifiedBy>
  <cp:revision>42</cp:revision>
  <cp:lastPrinted>2021-06-07T15:59:28Z</cp:lastPrinted>
  <dcterms:modified xsi:type="dcterms:W3CDTF">2023-05-31T10:22:04Z</dcterms:modified>
  <cp:category/>
</cp:coreProperties>
</file>