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4" r:id="rId1"/>
  </p:sldMasterIdLst>
  <p:sldIdLst>
    <p:sldId id="256" r:id="rId2"/>
    <p:sldId id="257" r:id="rId3"/>
    <p:sldId id="262" r:id="rId4"/>
    <p:sldId id="265" r:id="rId5"/>
    <p:sldId id="266" r:id="rId6"/>
    <p:sldId id="261" r:id="rId7"/>
    <p:sldId id="258" r:id="rId8"/>
    <p:sldId id="281" r:id="rId9"/>
    <p:sldId id="267" r:id="rId10"/>
    <p:sldId id="259" r:id="rId11"/>
    <p:sldId id="260" r:id="rId12"/>
    <p:sldId id="270" r:id="rId13"/>
    <p:sldId id="271" r:id="rId14"/>
    <p:sldId id="272" r:id="rId15"/>
    <p:sldId id="273" r:id="rId16"/>
    <p:sldId id="274" r:id="rId17"/>
    <p:sldId id="276" r:id="rId18"/>
    <p:sldId id="277" r:id="rId19"/>
    <p:sldId id="279" r:id="rId20"/>
    <p:sldId id="280" r:id="rId21"/>
    <p:sldId id="28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980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223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1427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5920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01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442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62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813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68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491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87DE6118-2437-4B30-8E3C-4D2BE6020583}" type="datetimeFigureOut">
              <a:rPr lang="en-US" smtClean="0"/>
              <a:pPr/>
              <a:t>5/31/2023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700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2758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#_ftnref1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C05815-7F2D-4830-87E3-80B58CBE19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1576" y="590550"/>
            <a:ext cx="9839324" cy="2736246"/>
          </a:xfrm>
        </p:spPr>
        <p:txBody>
          <a:bodyPr>
            <a:normAutofit/>
          </a:bodyPr>
          <a:lstStyle/>
          <a:p>
            <a:r>
              <a:rPr lang="pl-PL" sz="4000" b="1" dirty="0"/>
              <a:t>obiekty odpowiadające ustawowej definicji budynku uznawane za budowle</a:t>
            </a:r>
            <a:r>
              <a:rPr lang="pl-PL" sz="4000" dirty="0"/>
              <a:t> (uchwała NSA z 29.09.2022, III FPS 1/21)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983E349-8DEA-4343-8F2D-12B0248437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sz="2400" dirty="0"/>
              <a:t>dr hab. </a:t>
            </a:r>
            <a:r>
              <a:rPr lang="pl-PL" dirty="0"/>
              <a:t>Wojciech Morawski, prof. UMK</a:t>
            </a:r>
          </a:p>
        </p:txBody>
      </p:sp>
    </p:spTree>
    <p:extLst>
      <p:ext uri="{BB962C8B-B14F-4D97-AF65-F5344CB8AC3E}">
        <p14:creationId xmlns:p14="http://schemas.microsoft.com/office/powerpoint/2010/main" val="2353865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823334-6397-4F9B-81AD-BED8C89B8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uchwała</a:t>
            </a:r>
            <a:r>
              <a:rPr lang="pl-PL" sz="4000" cap="all" dirty="0">
                <a:solidFill>
                  <a:srgbClr val="4A2318"/>
                </a:solidFill>
              </a:rPr>
              <a:t> NSA z 29.09.2022, III FPS 1/21</a:t>
            </a:r>
            <a:br>
              <a:rPr lang="pl-PL" sz="4000" cap="all" dirty="0">
                <a:solidFill>
                  <a:srgbClr val="4A2318"/>
                </a:solidFill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7C7C455-1B03-467A-B2FF-AFFC89259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/>
              <a:t>„- Obiekt budowlany, </a:t>
            </a:r>
          </a:p>
          <a:p>
            <a:pPr marL="0" indent="0">
              <a:buNone/>
            </a:pPr>
            <a:r>
              <a:rPr lang="pl-PL" dirty="0"/>
              <a:t>- będący budowlą w rozumieniu art. 3 pkt 3 ustawy z dnia 7 lipca 1994 r. Prawo budowlane (Dz.U. z 2010 r. Nr 243, poz. 1623 ze zm.) w związku z art. 1a ust. 1 pkt 2 ustawy z dnia 12 stycznia 1991 r. o podatkach i opłatach lokalnych (Dz.U. z 2010 r., Nr 63, poz. 613 ze zm.), </a:t>
            </a:r>
          </a:p>
          <a:p>
            <a:pPr marL="0" indent="0">
              <a:buNone/>
            </a:pPr>
            <a:r>
              <a:rPr lang="pl-PL" dirty="0"/>
              <a:t>- może być dla celów opodatkowania podatkiem od nieruchomości uznany za budynek w rozumieniu art. 1a ust. 1 pkt 1 ustawy o podatkach i opłatach lokalnych, </a:t>
            </a:r>
          </a:p>
          <a:p>
            <a:pPr marL="0" indent="0">
              <a:buNone/>
            </a:pPr>
            <a:r>
              <a:rPr lang="pl-PL" dirty="0"/>
              <a:t>- jeżeli spełnia kryteria bycia budynkiem wymienione w tym przepisie, </a:t>
            </a:r>
          </a:p>
          <a:p>
            <a:pPr marL="0" indent="0">
              <a:buNone/>
            </a:pPr>
            <a:r>
              <a:rPr lang="pl-PL" dirty="0"/>
              <a:t>- a jego wyróżniającą cechą jest powierzchnia użytkowa, o której mowa w art. 4 ust. 1 pkt 2 ustawy o podatkach i opłatach lokalnych.”</a:t>
            </a:r>
          </a:p>
        </p:txBody>
      </p:sp>
    </p:spTree>
    <p:extLst>
      <p:ext uri="{BB962C8B-B14F-4D97-AF65-F5344CB8AC3E}">
        <p14:creationId xmlns:p14="http://schemas.microsoft.com/office/powerpoint/2010/main" val="1467304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BF8990-68C4-4DE8-A5D4-394A4EF13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NSA mówi prawdę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D549DE-3F16-4152-B90F-680E1A8A0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5" y="1853754"/>
            <a:ext cx="11801475" cy="428034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pl-PL" dirty="0"/>
              <a:t>„do kategorii budowli, objętych opodatkowaniem podatkiem od nieruchomości, jako przedmiot opodatkowania, mogą zostać zaliczone tylko te obiekty, które zostały wyszczególnione w ustawie, w tym przede wszystkim w art. 3 pkt 3 </a:t>
            </a:r>
            <a:r>
              <a:rPr lang="pl-PL" dirty="0" err="1"/>
              <a:t>u.P.b</a:t>
            </a:r>
            <a:r>
              <a:rPr lang="pl-PL" dirty="0"/>
              <a:t>.”</a:t>
            </a:r>
          </a:p>
          <a:p>
            <a:pPr marL="0" indent="0" algn="just">
              <a:buNone/>
            </a:pPr>
            <a:endParaRPr lang="pl-PL" dirty="0"/>
          </a:p>
          <a:p>
            <a:pPr marL="0" indent="0" algn="just">
              <a:buNone/>
            </a:pPr>
            <a:r>
              <a:rPr lang="pl-PL" dirty="0"/>
              <a:t>„Z kolei po uwzględnieniu nazwy wymienionych w art. 3 pkt 3 </a:t>
            </a:r>
            <a:r>
              <a:rPr lang="pl-PL" dirty="0" err="1"/>
              <a:t>u.P.b</a:t>
            </a:r>
            <a:r>
              <a:rPr lang="pl-PL" dirty="0"/>
              <a:t>. obiektów budowlanych można wnioskować, że niektóre z nich </a:t>
            </a:r>
            <a:r>
              <a:rPr lang="pl-PL" u="sng" dirty="0">
                <a:solidFill>
                  <a:srgbClr val="FF0000"/>
                </a:solidFill>
              </a:rPr>
              <a:t>mogą być identyfikowane podwójnie</a:t>
            </a:r>
            <a:r>
              <a:rPr lang="pl-PL" dirty="0"/>
              <a:t>, tzn. również jako budynek z uwagi na posiadanie cech budynku wymienionych w art. 3 pkt 2 tej ustawy. Dotyczy to np. zbiorników, fortyfikacji (fortyfikacją będą zarówno szańce, ale również cytadele czy twierdze), stacje uzdatniania wody (por. rozważania w prawomocnym wyroku WSA w Poznaniu z 9 października 2019 r., sygn. akt I SA/Po 456/19), budowle sportowe. Wspomniany przepis wymienia również pewne kategorie, które z istoty swojej i charakteru technicznego budynkiem być nie mogą (np. wolno stojące maszty antenowe, wolno stojące trwale związane z gruntem tablice reklamowe).”</a:t>
            </a:r>
          </a:p>
          <a:p>
            <a:pPr marL="0" indent="0">
              <a:buNone/>
            </a:pPr>
            <a:r>
              <a:rPr lang="pl-PL" sz="1600" dirty="0"/>
              <a:t>(Uwaga: pomijam mnóstwo ciekawych stwierdzeń odnoszących się do poszczególnych elementów definicji budynku – skarbnica cytatów do pism wszelakich – wystąpienie dotyczy tylko oceny tezy uchwały)</a:t>
            </a:r>
          </a:p>
          <a:p>
            <a:pPr>
              <a:buFontTx/>
              <a:buChar char="-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08963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26B436-3B0E-4135-B2F1-AE675715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Dalej prawdę mówi NSA, ale … Prawo budowlane!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28FB28F-4979-46F3-A85B-C03B4983E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1" y="2015732"/>
            <a:ext cx="11706224" cy="388024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b="1" dirty="0"/>
              <a:t>W piśmiennictwie z zakresu prawa budowlanego </a:t>
            </a:r>
            <a:r>
              <a:rPr lang="pl-PL" b="1" dirty="0">
                <a:solidFill>
                  <a:srgbClr val="FF0000"/>
                </a:solidFill>
              </a:rPr>
              <a:t>[trzeba tę uchwałę czytać uważnie!] </a:t>
            </a:r>
            <a:r>
              <a:rPr lang="pl-PL" dirty="0"/>
              <a:t>przyjmuje się, że pojęcie budowli w art. 3 pkt 3 </a:t>
            </a:r>
            <a:r>
              <a:rPr lang="pl-PL" dirty="0" err="1"/>
              <a:t>u.P.b</a:t>
            </a:r>
            <a:r>
              <a:rPr lang="pl-PL" dirty="0"/>
              <a:t>. zostało odniesione do pojęcia obiektu budowlanego przy jednoczesnym wyłączeniu z jego zakresu przedmiotowego budynku zdefiniowanego w art. 3 pkt 2 </a:t>
            </a:r>
            <a:r>
              <a:rPr lang="pl-PL" dirty="0" err="1"/>
              <a:t>u.P.b</a:t>
            </a:r>
            <a:r>
              <a:rPr lang="pl-PL" dirty="0"/>
              <a:t>. oraz w art. 3 pkt 4 obiektu małej architektury (por. W. Piątek [w:] Prawo budowlane. Komentarz, red. A. Gliniecki, Warszawa 2012, s. 32). Inaczej mówiąc, </a:t>
            </a:r>
            <a:r>
              <a:rPr lang="pl-PL" u="sng" dirty="0"/>
              <a:t>obiekt budowlany spełniający cechy budynku nie może być budowlą, nawet jeżeli wyszczególniony został w katalogu wymienionym w art. 3 pkt 3 </a:t>
            </a:r>
            <a:r>
              <a:rPr lang="pl-PL" u="sng" dirty="0" err="1"/>
              <a:t>u.P.b</a:t>
            </a:r>
            <a:r>
              <a:rPr lang="pl-PL" u="sng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07826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B9FE8A-8FB7-46E0-A4B5-96E71C352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Coś się jednak stało! Ale co?!?!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30D1012-5F46-4CAE-A80C-FFF95C9F6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1" y="1933575"/>
            <a:ext cx="11725274" cy="4200525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pl-PL" dirty="0"/>
              <a:t>„Z </a:t>
            </a:r>
            <a:r>
              <a:rPr lang="pl-PL" dirty="0">
                <a:solidFill>
                  <a:srgbClr val="FF0000"/>
                </a:solidFill>
              </a:rPr>
              <a:t>perspektywy regulacji podatkowej </a:t>
            </a:r>
            <a:r>
              <a:rPr lang="pl-PL" dirty="0"/>
              <a:t>konsekwencje podwójnej identyfikacji obiektu budowlanego (z jednej strony posiada on cechy budynku określone w art. 1a ust. 1 pkt 1 </a:t>
            </a:r>
            <a:r>
              <a:rPr lang="pl-PL" dirty="0" err="1"/>
              <a:t>u.p.o.l</a:t>
            </a:r>
            <a:r>
              <a:rPr lang="pl-PL" dirty="0"/>
              <a:t>., a z drugiej – został wprost wymieniony w katalogu zawartym w art. 3 pkt 3 </a:t>
            </a:r>
            <a:r>
              <a:rPr lang="pl-PL" dirty="0" err="1"/>
              <a:t>u.P.b</a:t>
            </a:r>
            <a:r>
              <a:rPr lang="pl-PL" dirty="0"/>
              <a:t>.) </a:t>
            </a:r>
            <a:r>
              <a:rPr lang="pl-PL" dirty="0">
                <a:solidFill>
                  <a:srgbClr val="FF0000"/>
                </a:solidFill>
              </a:rPr>
              <a:t>mogą być jednakowoż zgoła odmienne</a:t>
            </a:r>
            <a:r>
              <a:rPr lang="pl-PL" dirty="0"/>
              <a:t>.</a:t>
            </a:r>
          </a:p>
          <a:p>
            <a:pPr marL="0" indent="0" algn="just">
              <a:buNone/>
            </a:pPr>
            <a:endParaRPr lang="pl-PL" dirty="0"/>
          </a:p>
          <a:p>
            <a:pPr marL="0" indent="0" algn="just">
              <a:buNone/>
            </a:pPr>
            <a:r>
              <a:rPr lang="pl-PL" dirty="0"/>
              <a:t>Do konkluzji takiej prowadzą przede wszystkim:</a:t>
            </a:r>
          </a:p>
          <a:p>
            <a:pPr marL="0" indent="0" algn="just">
              <a:buNone/>
            </a:pPr>
            <a:r>
              <a:rPr lang="pl-PL" dirty="0"/>
              <a:t>1) stanowisko zawarte we wspomnianym wcześniej wyroku Trybunału Konstytucyjnego z dnia 13 września 2011 r., sygn</a:t>
            </a:r>
            <a:r>
              <a:rPr lang="pl-PL" dirty="0">
                <a:solidFill>
                  <a:srgbClr val="FF0000"/>
                </a:solidFill>
              </a:rPr>
              <a:t>. </a:t>
            </a:r>
            <a:r>
              <a:rPr lang="pl-PL" u="sng" dirty="0">
                <a:solidFill>
                  <a:srgbClr val="FF0000"/>
                </a:solidFill>
              </a:rPr>
              <a:t>P 33/09</a:t>
            </a:r>
            <a:r>
              <a:rPr lang="pl-PL" dirty="0"/>
              <a:t>;</a:t>
            </a:r>
          </a:p>
          <a:p>
            <a:pPr marL="0" indent="0" algn="just">
              <a:buNone/>
            </a:pPr>
            <a:r>
              <a:rPr lang="pl-PL" dirty="0"/>
              <a:t>2) </a:t>
            </a:r>
            <a:r>
              <a:rPr lang="pl-PL" u="sng" dirty="0">
                <a:solidFill>
                  <a:srgbClr val="FF0000"/>
                </a:solidFill>
              </a:rPr>
              <a:t>autonomiczne (samodzielne) uregulowanie</a:t>
            </a:r>
            <a:r>
              <a:rPr lang="pl-PL" u="sng" dirty="0"/>
              <a:t> </a:t>
            </a:r>
            <a:r>
              <a:rPr lang="pl-PL" dirty="0"/>
              <a:t>w ustawie podatkowej definicji budynku, tj. w art. 1a ust. 1 pkt 1 </a:t>
            </a:r>
            <a:r>
              <a:rPr lang="pl-PL" dirty="0" err="1"/>
              <a:t>u.p.o.l</a:t>
            </a:r>
            <a:r>
              <a:rPr lang="pl-PL" dirty="0"/>
              <a:t>;</a:t>
            </a:r>
          </a:p>
          <a:p>
            <a:pPr marL="0" indent="0" algn="just">
              <a:buNone/>
            </a:pPr>
            <a:r>
              <a:rPr lang="pl-PL" dirty="0"/>
              <a:t>3) konieczność odniesienia sposobu postrzegania tej konstrukcji do </a:t>
            </a:r>
            <a:r>
              <a:rPr lang="pl-PL" b="1" u="sng" dirty="0">
                <a:solidFill>
                  <a:srgbClr val="FF0000"/>
                </a:solidFill>
              </a:rPr>
              <a:t>celów fiskalnych, jakie rozwiązanie to ma przynieść;</a:t>
            </a:r>
          </a:p>
          <a:p>
            <a:pPr marL="0" indent="0" algn="just">
              <a:buNone/>
            </a:pPr>
            <a:r>
              <a:rPr lang="pl-PL" dirty="0"/>
              <a:t>4) konieczność uwzględnienia jednego z podstawowych elementów konstrukcyjnych podatku, </a:t>
            </a:r>
            <a:r>
              <a:rPr lang="pl-PL" b="1" u="sng" dirty="0">
                <a:solidFill>
                  <a:srgbClr val="FF0000"/>
                </a:solidFill>
              </a:rPr>
              <a:t>jakim jest podstawa opodatkowania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/>
              <a:t>(w przypadku budynków jest to powierzchnia użytkowa).</a:t>
            </a:r>
          </a:p>
        </p:txBody>
      </p:sp>
    </p:spTree>
    <p:extLst>
      <p:ext uri="{BB962C8B-B14F-4D97-AF65-F5344CB8AC3E}">
        <p14:creationId xmlns:p14="http://schemas.microsoft.com/office/powerpoint/2010/main" val="4133977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C19F1A-28C3-4260-95EB-FC801BFBE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NSA zakłada, że (uwaga – to moje wnioski z uchwały):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AFBACF8-A7F3-480F-9DA1-BCA211B2C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286000"/>
            <a:ext cx="11210925" cy="4229100"/>
          </a:xfrm>
        </p:spPr>
        <p:txBody>
          <a:bodyPr/>
          <a:lstStyle/>
          <a:p>
            <a:r>
              <a:rPr lang="pl-PL" dirty="0"/>
              <a:t>1) Podatek ma swój cel, jest stworzony po coś, a więc wykładnia przepisów ma wspierać realizację tego celu; skoro prawo podatkowe ma cele fiskalne, to wykładnia ma wspierać cel fiskalny,</a:t>
            </a:r>
          </a:p>
          <a:p>
            <a:r>
              <a:rPr lang="pl-PL" dirty="0"/>
              <a:t>2) Prawo podatkowe jest spójne i logiczne i wykładnia ma to brać pod uwagę,</a:t>
            </a:r>
          </a:p>
          <a:p>
            <a:r>
              <a:rPr lang="pl-PL" dirty="0"/>
              <a:t>3) Wszystkie elementy konstrukcyjne instytucji podatku muszą do siebie pasować i wykładnia ma to brać pod uwagę</a:t>
            </a:r>
          </a:p>
        </p:txBody>
      </p:sp>
    </p:spTree>
    <p:extLst>
      <p:ext uri="{BB962C8B-B14F-4D97-AF65-F5344CB8AC3E}">
        <p14:creationId xmlns:p14="http://schemas.microsoft.com/office/powerpoint/2010/main" val="3772249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35F41F-6502-484E-B424-F8EBE1236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90500"/>
            <a:ext cx="11229974" cy="1343025"/>
          </a:xfrm>
        </p:spPr>
        <p:txBody>
          <a:bodyPr>
            <a:normAutofit/>
          </a:bodyPr>
          <a:lstStyle/>
          <a:p>
            <a:r>
              <a:rPr lang="pl-PL" dirty="0"/>
              <a:t>Czy NSA kontynuuje swe poglądy, czy „wywraca szachownicę”?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4EB8FC1-5434-45A8-A676-347A7962D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" y="1828800"/>
            <a:ext cx="12001500" cy="4305300"/>
          </a:xfrm>
        </p:spPr>
        <p:txBody>
          <a:bodyPr>
            <a:normAutofit fontScale="92500" lnSpcReduction="20000"/>
          </a:bodyPr>
          <a:lstStyle/>
          <a:p>
            <a:r>
              <a:rPr lang="pl-PL" dirty="0"/>
              <a:t>Ad 1) Podatek ma swój cel fiskalny, jest stworzony po coś i wykładnia przepisów ma wspierać realizacje tego celu – Zasada ustawowego nakładania podatków (art. 217 i 84 Konstytucji) wymaga wyraźnej podstawy ustawowej do nałożenia podatku!</a:t>
            </a:r>
          </a:p>
          <a:p>
            <a:r>
              <a:rPr lang="pl-PL" dirty="0"/>
              <a:t>2) Prawo podatkowe jest spójne i logiczne i wykładnia ma to brać pod uwagę – vide uchwała dot. opodatkowania elektrowni wiatrowych i wystąpienie NSA</a:t>
            </a:r>
          </a:p>
          <a:p>
            <a:r>
              <a:rPr lang="pl-PL" dirty="0"/>
              <a:t>3) Wszystkie elementy konstrukcyjne instytucji podatku muszą do siebie pasować i wykładnia ma to brać pod uwagę … powinny, a jak nie pasują, to parz pkt 1, bo pkt 2 nieaktualny?</a:t>
            </a:r>
          </a:p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Alternatywa:</a:t>
            </a:r>
          </a:p>
          <a:p>
            <a:pPr marL="0" indent="0">
              <a:buNone/>
            </a:pPr>
            <a:r>
              <a:rPr lang="pl-PL" dirty="0"/>
              <a:t>W przypadku zbycia nieruchomości na podstawie </a:t>
            </a:r>
            <a:r>
              <a:rPr lang="pl-PL" b="1" dirty="0"/>
              <a:t>umowy o dożywocie </a:t>
            </a:r>
            <a:r>
              <a:rPr lang="pl-PL" dirty="0"/>
              <a:t>nie jest możliwe określenie przychodu ze źródła, o którym mowa w art. 10 ust. 1 pkt 8 lit. a ustawy z dnia 26 lipca 1991 r. o podatku dochodowym od osób fizycznych (Dz. U. z 2010 r. Nr 51, poz. 307 ze zm.), na zasadach wynikających z art. 19 ust. 1 i 3 tej ustawy </a:t>
            </a:r>
          </a:p>
          <a:p>
            <a:pPr marL="0" indent="0">
              <a:buNone/>
            </a:pPr>
            <a:r>
              <a:rPr lang="pl-PL" dirty="0"/>
              <a:t>Uchwała NSA z 17.11.2014 r., II FPS 4/14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95539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876579-53EA-4BC7-AD8E-CA9147013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Pozytywne/negatywne skutki uchwały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377EAFB-9230-4B7E-A076-DAB71B4E9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9" y="1853754"/>
            <a:ext cx="11782425" cy="4280346"/>
          </a:xfrm>
        </p:spPr>
        <p:txBody>
          <a:bodyPr>
            <a:normAutofit/>
          </a:bodyPr>
          <a:lstStyle/>
          <a:p>
            <a:r>
              <a:rPr lang="pl-PL" dirty="0"/>
              <a:t>Łatwiej wymierzyć podatek od nieruchomości – a dobro gminy dobrem wspólnym, bo gmina to my, a wiec jak płacimy, to dla siebie, więc cieszmy się, bo im więcej podatków tym lepiej.</a:t>
            </a:r>
          </a:p>
          <a:p>
            <a:r>
              <a:rPr lang="pl-PL" dirty="0"/>
              <a:t>Opodatkowanie najczęściej jest wyższe w wypadku budowli niż budynków – ale na biednego nie trafiło</a:t>
            </a:r>
          </a:p>
          <a:p>
            <a:r>
              <a:rPr lang="pl-PL" dirty="0"/>
              <a:t>Regulacja ustawowa jest już zupełnie zdominowana przez orzecznictwo – ach ta Konstytucja…</a:t>
            </a:r>
          </a:p>
          <a:p>
            <a:r>
              <a:rPr lang="pl-PL" dirty="0"/>
              <a:t>Wykładnia językowa=demokracja (no </a:t>
            </a:r>
            <a:r>
              <a:rPr lang="pl-PL" dirty="0" err="1"/>
              <a:t>representation</a:t>
            </a:r>
            <a:r>
              <a:rPr lang="pl-PL" dirty="0"/>
              <a:t>, no </a:t>
            </a:r>
            <a:r>
              <a:rPr lang="pl-PL" dirty="0" err="1"/>
              <a:t>taxation</a:t>
            </a:r>
            <a:r>
              <a:rPr lang="pl-PL" dirty="0"/>
              <a:t>)=ochrona stabilności sytuacji prawnej jednostki; wniosek: jak nie ma </a:t>
            </a:r>
            <a:r>
              <a:rPr lang="pl-PL" dirty="0" err="1"/>
              <a:t>wykąłdni</a:t>
            </a:r>
            <a:r>
              <a:rPr lang="pl-PL" dirty="0"/>
              <a:t> językowej, to po co nam parlament?</a:t>
            </a:r>
          </a:p>
          <a:p>
            <a:r>
              <a:rPr lang="pl-PL" dirty="0"/>
              <a:t>In dubio pro </a:t>
            </a:r>
            <a:r>
              <a:rPr lang="pl-PL" dirty="0" err="1"/>
              <a:t>fisco</a:t>
            </a:r>
            <a:r>
              <a:rPr lang="pl-PL" dirty="0"/>
              <a:t>, nawet gdy nie ma „dubio” (bo językowo przepis jest jasny)?</a:t>
            </a:r>
          </a:p>
          <a:p>
            <a:r>
              <a:rPr lang="pl-PL" dirty="0"/>
              <a:t>Wyrok TK zostaje zupełnie pominięty.</a:t>
            </a:r>
          </a:p>
        </p:txBody>
      </p:sp>
    </p:spTree>
    <p:extLst>
      <p:ext uri="{BB962C8B-B14F-4D97-AF65-F5344CB8AC3E}">
        <p14:creationId xmlns:p14="http://schemas.microsoft.com/office/powerpoint/2010/main" val="4171059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DAFCAC-D309-4C79-8C96-CA7E9EDB3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857251"/>
          </a:xfrm>
        </p:spPr>
        <p:txBody>
          <a:bodyPr/>
          <a:lstStyle/>
          <a:p>
            <a:r>
              <a:rPr lang="pl-PL" dirty="0"/>
              <a:t>NSA rozwiązuje problem wyroku TK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1B2D725-3275-4E1B-8C4D-C112FEA4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866899"/>
            <a:ext cx="12058650" cy="4305301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pl-PL" dirty="0"/>
              <a:t>Składowi orzekającemu znany jest oczywiście wyrok Trybunału Konstytucyjnego z dnia 13 grudnia 2017 r., sygn. SK 48/15 (OTK ZU 2/A/2018), w którym wyeksponowano tezę, że art. 1a ust. 1 pkt 2 ustawy z dnia 12 stycznia 1991 r. o podatkach i opłatach lokalnych (Dz. U. z 2017 r. poz. 1785 i 2141) w zakresie, w jakim umożliwia uznanie za budowlę obiektu budowlanego, który spełnia kryteria bycia budynkiem, przewidziane w art. 1a ust. 1 pkt 1 powołanej ustawy, jest niezgodny z zasadą szczególnej określoności regulacji </a:t>
            </a:r>
            <a:r>
              <a:rPr lang="pl-PL" dirty="0" err="1"/>
              <a:t>daninowych</a:t>
            </a:r>
            <a:r>
              <a:rPr lang="pl-PL" dirty="0"/>
              <a:t>, wywodzoną z art. 84 w związku z art. 217, w związku z art. 64 ust. 3 Konstytucji Rzeczypospolitej Polskiej. </a:t>
            </a:r>
          </a:p>
          <a:p>
            <a:pPr algn="just">
              <a:buFontTx/>
              <a:buChar char="-"/>
            </a:pPr>
            <a:r>
              <a:rPr lang="pl-PL" dirty="0"/>
              <a:t>Zwrócić należy jednak uwagę, że </a:t>
            </a:r>
            <a:r>
              <a:rPr lang="pl-PL" u="sng" dirty="0">
                <a:solidFill>
                  <a:srgbClr val="FF0000"/>
                </a:solidFill>
              </a:rPr>
              <a:t>wyrok ten odnosił się do kwalifikacji obiektu kontenerowego</a:t>
            </a:r>
            <a:r>
              <a:rPr lang="pl-PL" u="sng" dirty="0"/>
              <a:t>, </a:t>
            </a:r>
            <a:r>
              <a:rPr lang="pl-PL" dirty="0"/>
              <a:t>niewymienionego w art. 3 pkt 3 </a:t>
            </a:r>
            <a:r>
              <a:rPr lang="pl-PL" dirty="0" err="1"/>
              <a:t>u.P.b</a:t>
            </a:r>
            <a:r>
              <a:rPr lang="pl-PL" dirty="0"/>
              <a:t>., traktowanego jako tymczasowy obiekt budowlany w rozumieniu art. 3 pkt 5 </a:t>
            </a:r>
            <a:r>
              <a:rPr lang="pl-PL" dirty="0" err="1"/>
              <a:t>u.P.b</a:t>
            </a:r>
            <a:r>
              <a:rPr lang="pl-PL" dirty="0"/>
              <a:t>. </a:t>
            </a:r>
          </a:p>
          <a:p>
            <a:pPr algn="just">
              <a:buFontTx/>
              <a:buChar char="-"/>
            </a:pPr>
            <a:r>
              <a:rPr lang="pl-PL" dirty="0"/>
              <a:t>Po drugie, Trybunał Konstytucyjny </a:t>
            </a:r>
            <a:r>
              <a:rPr lang="pl-PL" u="sng" dirty="0">
                <a:solidFill>
                  <a:srgbClr val="FF0000"/>
                </a:solidFill>
              </a:rPr>
              <a:t>nie odniósł się w ww. wyroku do kwestii związanych z koniecznością ustalenia podstawy opodatkowania w odniesieniu do budynków podlegających opodatkowaniu podatkiem od nieruchomości </a:t>
            </a:r>
            <a:r>
              <a:rPr lang="pl-PL" dirty="0"/>
              <a:t>(art. 4 ust. 1 pkt 2 </a:t>
            </a:r>
            <a:r>
              <a:rPr lang="pl-PL" dirty="0" err="1"/>
              <a:t>u.p.o.l</a:t>
            </a:r>
            <a:r>
              <a:rPr lang="pl-PL" dirty="0"/>
              <a:t>.). Nie było to rzecz jasna konieczne, skoro analizowany w wyroku SK 48/15 problem prawny wiązał się z opodatkowaniem obiektów kontenerowych, w przypadku których ustalenie powierzchni użytkowej nie budzi wątpliwości. </a:t>
            </a:r>
          </a:p>
          <a:p>
            <a:pPr algn="just">
              <a:buFontTx/>
              <a:buChar char="-"/>
            </a:pPr>
            <a:r>
              <a:rPr lang="pl-PL" dirty="0"/>
              <a:t>Sąd konstytucyjny zauważył jednocześnie, że </a:t>
            </a:r>
            <a:r>
              <a:rPr lang="pl-PL" u="sng" dirty="0">
                <a:solidFill>
                  <a:srgbClr val="FF0000"/>
                </a:solidFill>
              </a:rPr>
              <a:t>nie jest wykluczone, by określone obiekty o cechach budynku ustawodawca w przepisie specjalnym uznał za budowle</a:t>
            </a:r>
            <a:r>
              <a:rPr lang="pl-PL" dirty="0"/>
              <a:t>, co – wobec zasady równości opodatkowania – musiałoby być uzasadnione ich wyjątkową specyfiką.</a:t>
            </a:r>
          </a:p>
        </p:txBody>
      </p:sp>
    </p:spTree>
    <p:extLst>
      <p:ext uri="{BB962C8B-B14F-4D97-AF65-F5344CB8AC3E}">
        <p14:creationId xmlns:p14="http://schemas.microsoft.com/office/powerpoint/2010/main" val="3533192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665E7C-A811-4AB5-A17A-AA5C3AEB5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1950"/>
            <a:ext cx="9601200" cy="1028700"/>
          </a:xfrm>
        </p:spPr>
        <p:txBody>
          <a:bodyPr/>
          <a:lstStyle/>
          <a:p>
            <a:r>
              <a:rPr lang="pl-PL" dirty="0"/>
              <a:t>I tu się z NSA różnię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0CCBEA-D61D-4AD1-B469-5C5537F43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38326"/>
            <a:ext cx="12192000" cy="4324350"/>
          </a:xfrm>
        </p:spPr>
        <p:txBody>
          <a:bodyPr>
            <a:normAutofit fontScale="70000" lnSpcReduction="20000"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Spójrzmy do Dz. U. i poszukajmy tam tego, na co wskazuje TK:</a:t>
            </a:r>
          </a:p>
          <a:p>
            <a:pPr marL="0" indent="0" algn="ctr">
              <a:buNone/>
            </a:pPr>
            <a:r>
              <a:rPr lang="pl-PL" b="1" dirty="0"/>
              <a:t>WYROK </a:t>
            </a:r>
            <a:r>
              <a:rPr lang="pl-PL" dirty="0"/>
              <a:t>z dnia 13 grudnia 2017 r. </a:t>
            </a:r>
            <a:r>
              <a:rPr lang="pl-PL" b="1" dirty="0"/>
              <a:t>Sygn. akt SK 48/15</a:t>
            </a:r>
            <a:r>
              <a:rPr lang="pl-PL" b="1" baseline="30000" dirty="0"/>
              <a:t> </a:t>
            </a:r>
            <a:r>
              <a:rPr lang="pl-PL" b="1" dirty="0"/>
              <a:t>W imieniu Rzeczypospolitej Polskiej</a:t>
            </a:r>
            <a:endParaRPr lang="pl-PL" dirty="0"/>
          </a:p>
          <a:p>
            <a:pPr marL="0" indent="0" algn="ctr">
              <a:buNone/>
            </a:pPr>
            <a:r>
              <a:rPr lang="pl-PL" b="1" dirty="0"/>
              <a:t>Trybunał Konstytucyjny w składzie: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Grzegorz </a:t>
            </a:r>
            <a:r>
              <a:rPr lang="pl-PL" dirty="0" err="1"/>
              <a:t>Jędrejek</a:t>
            </a:r>
            <a:r>
              <a:rPr lang="pl-PL" dirty="0"/>
              <a:t> – przewodniczący; Piotr Pszczółkowski; Stanisław </a:t>
            </a:r>
            <a:r>
              <a:rPr lang="pl-PL" dirty="0" err="1"/>
              <a:t>Rymar</a:t>
            </a:r>
            <a:r>
              <a:rPr lang="pl-PL" dirty="0"/>
              <a:t>; Piotr Tuleja; Sławomira Wronkowska-Jaśkiewicz – sprawozdawca,</a:t>
            </a:r>
          </a:p>
          <a:p>
            <a:pPr marL="0" indent="0" hangingPunct="0">
              <a:buNone/>
            </a:pPr>
            <a:r>
              <a:rPr lang="x-none" dirty="0"/>
              <a:t>po rozpoznaniu, z udziałem </a:t>
            </a:r>
            <a:r>
              <a:rPr lang="pl-PL" dirty="0"/>
              <a:t>skarżącej oraz Sejmu i </a:t>
            </a:r>
            <a:r>
              <a:rPr lang="x-none" dirty="0"/>
              <a:t>Prokuratora Generalnego, na rozprawie w</a:t>
            </a:r>
            <a:r>
              <a:rPr lang="pl-PL" dirty="0"/>
              <a:t> </a:t>
            </a:r>
            <a:r>
              <a:rPr lang="x-none" dirty="0"/>
              <a:t>dniu </a:t>
            </a:r>
            <a:r>
              <a:rPr lang="pl-PL" dirty="0"/>
              <a:t>13 grudnia </a:t>
            </a:r>
            <a:r>
              <a:rPr lang="x-none" dirty="0"/>
              <a:t>201</a:t>
            </a:r>
            <a:r>
              <a:rPr lang="pl-PL" dirty="0"/>
              <a:t>7</a:t>
            </a:r>
            <a:r>
              <a:rPr lang="x-none" dirty="0"/>
              <a:t> r., </a:t>
            </a:r>
            <a:r>
              <a:rPr lang="pl-PL" dirty="0"/>
              <a:t>skargi konstytucyjnej spółki T-Mobile Polska S.A. z siedzibą w Warszawie o zbadanie zgodności</a:t>
            </a:r>
            <a:r>
              <a:rPr lang="x-none" dirty="0"/>
              <a:t>: 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art. 2 ust. 1 w związku z art. 1a ust. 1 pkt 1 i 2 ustawy z dnia 12 stycznia 1991 r. o podatkach i opłatach lokalnych (Dz. U. z 2002 r. Nr 9, poz. 84, ze zm.) w stanie prawnym obowiązującym od 1 stycznia 2006 r. do 31 grudnia 2008 r. z art. 64 ust. 1 i 3 w związku z art. 2, art. 32 ust. 1, art. 84 oraz art. 217 Konstytucji Rzeczypospolitej Polskiej, </a:t>
            </a:r>
          </a:p>
          <a:p>
            <a:pPr marL="0" indent="0">
              <a:buNone/>
            </a:pPr>
            <a:r>
              <a:rPr lang="pl-PL" dirty="0"/>
              <a:t>o r z e k a:</a:t>
            </a:r>
          </a:p>
          <a:p>
            <a:pPr marL="0" indent="0">
              <a:buNone/>
            </a:pPr>
            <a:r>
              <a:rPr lang="pl-PL" b="1" dirty="0"/>
              <a:t> Art. 1a ust. 1 pkt 2 ustawy z dnia 12 stycznia 1991 r. o podatkach i opłatach lokalnych </a:t>
            </a:r>
            <a:r>
              <a:rPr lang="pl-PL" dirty="0"/>
              <a:t>(Dz. U. z 2017 r. poz. 1785 i 2141)</a:t>
            </a:r>
            <a:r>
              <a:rPr lang="pl-PL" b="1" dirty="0"/>
              <a:t> w zakresie, w jakim umożliwia uznanie za budowlę obiektu budowlanego, który spełnia kryteria bycia budynkiem, przewidziane w art. 1a ust. 1 pkt 1 powołanej ustawy, jest niezgodny z zasadą szczególnej określoności regulacji </a:t>
            </a:r>
            <a:r>
              <a:rPr lang="pl-PL" b="1" dirty="0" err="1"/>
              <a:t>daninowych</a:t>
            </a:r>
            <a:r>
              <a:rPr lang="pl-PL" b="1" dirty="0"/>
              <a:t>, wywodzoną z art. 84 w związku z art. 217, w związku z</a:t>
            </a:r>
            <a:r>
              <a:rPr lang="pl-PL" dirty="0"/>
              <a:t> </a:t>
            </a:r>
            <a:r>
              <a:rPr lang="pl-PL" b="1" dirty="0"/>
              <a:t>art.</a:t>
            </a:r>
            <a:r>
              <a:rPr lang="pl-PL" dirty="0"/>
              <a:t> </a:t>
            </a:r>
            <a:r>
              <a:rPr lang="pl-PL" b="1" dirty="0"/>
              <a:t>64 ust. 3 Konstytucji Rzeczypospolitej Polskiej.</a:t>
            </a:r>
            <a:endParaRPr lang="pl-PL" dirty="0"/>
          </a:p>
          <a:p>
            <a:r>
              <a:rPr lang="pl-PL" baseline="30000" dirty="0">
                <a:hlinkClick r:id="rId2"/>
              </a:rPr>
              <a:t>*</a:t>
            </a:r>
            <a:r>
              <a:rPr lang="pl-PL" dirty="0"/>
              <a:t> Sentencja została ogłoszona dnia 27 grudnia 2017 r. w Dz. U. poz. 2432.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96530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1631D4-5C2D-40FB-ADFE-E7247A8B1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„Bo inaczej się nie da…” – sugeruje NSA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6075A7B-741E-4FE1-97A4-B3B3F8DC4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czy NSA powiedział, że budynek jest budowlą tylko, gdy nie da się obliczyć powierzchni użytkowej? </a:t>
            </a:r>
          </a:p>
          <a:p>
            <a:r>
              <a:rPr lang="pl-PL" dirty="0"/>
              <a:t>Teza uchwały:</a:t>
            </a:r>
          </a:p>
          <a:p>
            <a:pPr marL="0" indent="0">
              <a:buNone/>
            </a:pPr>
            <a:r>
              <a:rPr lang="pl-PL" dirty="0"/>
              <a:t>„a jego wyróżniającą cechą jest powierzchnia użytkowa, o której mowa w art. 4 ust. 1 pkt 2 ustawy o podatkach i opłatach lokalnych”</a:t>
            </a:r>
          </a:p>
          <a:p>
            <a:pPr marL="0" indent="0">
              <a:buNone/>
            </a:pPr>
            <a:r>
              <a:rPr lang="pl-PL" dirty="0"/>
              <a:t>Czyli da się, ale wynik nam zły wychodzi, więc zmieniamy zasady gry – jednak „wywracamy szachownicę”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32030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2B332E-5367-4E43-9374-058342E7B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877606"/>
          </a:xfrm>
        </p:spPr>
        <p:txBody>
          <a:bodyPr/>
          <a:lstStyle/>
          <a:p>
            <a:pPr algn="ctr"/>
            <a:r>
              <a:rPr lang="pl-PL" dirty="0"/>
              <a:t>kameleon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D0455B4-CCD0-437D-AA78-0F129333CF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3031" y="2016125"/>
            <a:ext cx="5020263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53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39044F-0A20-463D-82CB-36F297ED8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66700"/>
            <a:ext cx="11391900" cy="1905000"/>
          </a:xfrm>
        </p:spPr>
        <p:txBody>
          <a:bodyPr>
            <a:normAutofit/>
          </a:bodyPr>
          <a:lstStyle/>
          <a:p>
            <a:r>
              <a:rPr lang="pl-PL" dirty="0"/>
              <a:t>Czy uchwała jest tylko „RET-</a:t>
            </a:r>
            <a:r>
              <a:rPr lang="pl-PL" dirty="0" err="1"/>
              <a:t>owska</a:t>
            </a:r>
            <a:r>
              <a:rPr lang="pl-PL" dirty="0"/>
              <a:t>”, czy świadczy o zmianach a paradygmatach wykładni prawa podatkowego?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309A67C-A3BD-4D02-9FBA-9AD0ADEE4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" y="2015732"/>
            <a:ext cx="11963400" cy="3975493"/>
          </a:xfrm>
        </p:spPr>
        <p:txBody>
          <a:bodyPr/>
          <a:lstStyle/>
          <a:p>
            <a:r>
              <a:rPr lang="pl-PL" dirty="0"/>
              <a:t>Czy to dalekie echo BEPS?</a:t>
            </a:r>
          </a:p>
          <a:p>
            <a:r>
              <a:rPr lang="pl-PL" dirty="0"/>
              <a:t>Czy idziemy w kierunku zachodu Europy, gdzie  „in dubio” jest raczej „pro </a:t>
            </a:r>
            <a:r>
              <a:rPr lang="pl-PL" dirty="0" err="1"/>
              <a:t>fisco</a:t>
            </a:r>
            <a:r>
              <a:rPr lang="pl-PL" dirty="0"/>
              <a:t>”?</a:t>
            </a:r>
          </a:p>
          <a:p>
            <a:r>
              <a:rPr lang="pl-PL" dirty="0"/>
              <a:t>Czy wykładnią systemowa wewnętrzna ustępuje przed wykładnią celowościową?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M. </a:t>
            </a:r>
            <a:r>
              <a:rPr lang="pl-PL" dirty="0" err="1"/>
              <a:t>zd</a:t>
            </a:r>
            <a:r>
              <a:rPr lang="pl-PL" dirty="0"/>
              <a:t>. to jeden z elementów ewolucji orzecznictwa – idą nowe czasy</a:t>
            </a:r>
          </a:p>
        </p:txBody>
      </p:sp>
    </p:spTree>
    <p:extLst>
      <p:ext uri="{BB962C8B-B14F-4D97-AF65-F5344CB8AC3E}">
        <p14:creationId xmlns:p14="http://schemas.microsoft.com/office/powerpoint/2010/main" val="4036885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0A4488-8A9D-4590-8B59-FEAB2CE26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9E9F06C-B81C-46C4-BA10-28C15F337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dirty="0"/>
              <a:t>Dziękuję za uwagę</a:t>
            </a:r>
          </a:p>
          <a:p>
            <a:pPr marL="0" indent="0" algn="ctr">
              <a:buNone/>
            </a:pPr>
            <a:r>
              <a:rPr lang="pl-PL" dirty="0"/>
              <a:t>Wojciech Morawski</a:t>
            </a:r>
          </a:p>
        </p:txBody>
      </p:sp>
    </p:spTree>
    <p:extLst>
      <p:ext uri="{BB962C8B-B14F-4D97-AF65-F5344CB8AC3E}">
        <p14:creationId xmlns:p14="http://schemas.microsoft.com/office/powerpoint/2010/main" val="898817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30C2E7-BBC7-4FCB-A491-4E69459A1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To na pewno budynek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49A28CE5-C032-4E7E-85E6-D6031B468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6909" y="1853754"/>
            <a:ext cx="5473766" cy="41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91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CD49C0-D339-4558-88D0-233BBD5A7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Silosy na cukier – gorzki problem, gdy definicja ustawowa „uwiera”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06D94E4-4680-4351-9A54-837241CB10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Silos „zwykły”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BA2B2824-041E-48FE-9674-93B24E2502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62101" y="2905815"/>
            <a:ext cx="4389400" cy="2466285"/>
          </a:xfrm>
          <a:prstGeom prst="rect">
            <a:avLst/>
          </a:prstGeom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FC9230F-06EC-40B6-A34F-9F2A05B913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/>
              <a:t>Remont silosu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B26A5777-4182-4FEE-B676-C18A453BAA1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172325" y="2820988"/>
            <a:ext cx="3095625" cy="336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10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DE9153-DB30-42A6-A3FD-521C4BB51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Wątpliwości rosną…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871CE1D-778D-429A-96E9-1DDE356F90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Czy jajko ma dach?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8143FC1F-810A-43DF-87A9-DE76185A71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06272" y="2824163"/>
            <a:ext cx="3957969" cy="2967037"/>
          </a:xfrm>
          <a:prstGeom prst="rect">
            <a:avLst/>
          </a:prstGeom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B8ED8A0-2E4A-48BC-BA98-E80C93A5B2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/>
              <a:t>Silos pompowany?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ADEA4EF8-E486-43A4-94C0-DA01DE27D04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66914" y="2820988"/>
            <a:ext cx="4442947" cy="296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40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E57376-DEB2-40F0-9ACA-00444C328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To jeszcze bardziej problematyczne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0A98C19-153C-4CCD-8515-7B5AB03FA1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0891" y="2028825"/>
            <a:ext cx="5009083" cy="3194242"/>
          </a:xfrm>
          <a:prstGeom prst="rect">
            <a:avLst/>
          </a:prstGeom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47AAE1FA-5989-4833-8F54-8B2D4F3B90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10082" y="2028826"/>
            <a:ext cx="4532282" cy="319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03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71DC88-FE76-4ADE-BE53-776ECC43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Przepis (lub Cyganka) prawdę Ci powie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92BFF8B-4246-49EA-AB71-F466B1007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1" y="2015732"/>
            <a:ext cx="11706224" cy="40377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Art.  1a. U.p.o.l.1. 	Użyte w ustawie określenia oznaczają:</a:t>
            </a:r>
          </a:p>
          <a:p>
            <a:pPr marL="0" indent="0">
              <a:buNone/>
            </a:pPr>
            <a:r>
              <a:rPr lang="pl-PL" dirty="0"/>
              <a:t>1)	budynek - obiekt budowlany w rozumieniu przepisów prawa budowlanego, który jest trwale związany z gruntem, wydzielony z przestrzeni za pomocą przegród budowlanych oraz posiada fundamenty i dach;</a:t>
            </a:r>
          </a:p>
          <a:p>
            <a:pPr marL="0" indent="0">
              <a:buNone/>
            </a:pPr>
            <a:r>
              <a:rPr lang="pl-PL" dirty="0"/>
              <a:t>2) 	 budowla - obiekt budowlany w rozumieniu przepisów prawa budowlanego niebędący budynkiem lub obiektem małej architektury, a także urządzenie budowlane w rozumieniu przepisów prawa budowlanego związane z obiektem budowlanym, które zapewnia możliwość użytkowania obiektu zgodnie z jego przeznaczeniem;</a:t>
            </a:r>
          </a:p>
        </p:txBody>
      </p:sp>
    </p:spTree>
    <p:extLst>
      <p:ext uri="{BB962C8B-B14F-4D97-AF65-F5344CB8AC3E}">
        <p14:creationId xmlns:p14="http://schemas.microsoft.com/office/powerpoint/2010/main" val="3525080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D5E5B4-9594-4401-8B8B-06488610A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wniosek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7B87436-2CC6-42D5-A343-E8FF4B1EA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2015732"/>
            <a:ext cx="11791950" cy="4037749"/>
          </a:xfrm>
        </p:spPr>
        <p:txBody>
          <a:bodyPr/>
          <a:lstStyle/>
          <a:p>
            <a:pPr>
              <a:buFontTx/>
              <a:buChar char="-"/>
            </a:pPr>
            <a:r>
              <a:rPr lang="pl-PL" dirty="0"/>
              <a:t>Jeżeli coś jest budynkiem, to nie może być budowlą, a więc</a:t>
            </a:r>
          </a:p>
          <a:p>
            <a:pPr>
              <a:buFontTx/>
              <a:buChar char="-"/>
            </a:pPr>
            <a:r>
              <a:rPr lang="pl-PL" dirty="0"/>
              <a:t>Jeżeli coś byłoby objęte i definicją budynku i definicją budowli, to jest budynkiem, gdyż </a:t>
            </a:r>
          </a:p>
          <a:p>
            <a:pPr>
              <a:buFontTx/>
              <a:buChar char="-"/>
            </a:pPr>
            <a:r>
              <a:rPr lang="pl-PL" dirty="0"/>
              <a:t>Prawodawca preferuje kwalifikacje obiektu jako budynku, </a:t>
            </a:r>
          </a:p>
          <a:p>
            <a:pPr>
              <a:buFontTx/>
              <a:buChar char="-"/>
            </a:pPr>
            <a:r>
              <a:rPr lang="pl-PL" dirty="0"/>
              <a:t>I absolutnie nic więcej nie jest napisane w tej definicji.</a:t>
            </a:r>
          </a:p>
        </p:txBody>
      </p:sp>
    </p:spTree>
    <p:extLst>
      <p:ext uri="{BB962C8B-B14F-4D97-AF65-F5344CB8AC3E}">
        <p14:creationId xmlns:p14="http://schemas.microsoft.com/office/powerpoint/2010/main" val="3361405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45C8B2-2547-4188-9DC7-03FEF3851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804519"/>
            <a:ext cx="11601449" cy="1049235"/>
          </a:xfrm>
        </p:spPr>
        <p:txBody>
          <a:bodyPr>
            <a:normAutofit fontScale="90000"/>
          </a:bodyPr>
          <a:lstStyle/>
          <a:p>
            <a:r>
              <a:rPr lang="pl-PL" dirty="0"/>
              <a:t>Wyrok TK z 13 grudnia 2017 r. SK 48/15, czyli triumf definicji legalnej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D6A66A3-5E73-4C17-8156-88AB5B5A8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2015732"/>
            <a:ext cx="11677649" cy="3450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/>
              <a:t>- Art. 1a ust. 1 pkt 2 ustawy z dnia 12 stycznia 1991 r. o podatkach i opłatach lokalnych </a:t>
            </a:r>
            <a:r>
              <a:rPr lang="pl-PL" dirty="0"/>
              <a:t>(Dz. U. z 2017 r. poz. 1785 i 2141)</a:t>
            </a:r>
            <a:r>
              <a:rPr lang="pl-PL" b="1" dirty="0"/>
              <a:t> </a:t>
            </a:r>
          </a:p>
          <a:p>
            <a:pPr>
              <a:buFontTx/>
              <a:buChar char="-"/>
            </a:pPr>
            <a:r>
              <a:rPr lang="pl-PL" b="1" dirty="0"/>
              <a:t>w zakresie, w jakim umożliwia uznanie za budowlę obiektu budowlanego, </a:t>
            </a:r>
          </a:p>
          <a:p>
            <a:pPr>
              <a:buFontTx/>
              <a:buChar char="-"/>
            </a:pPr>
            <a:r>
              <a:rPr lang="pl-PL" b="1" dirty="0"/>
              <a:t>który spełnia kryteria bycia budynkiem, przewidziane w art. 1a ust. 1 pkt 1 powołanej ustawy, </a:t>
            </a:r>
          </a:p>
          <a:p>
            <a:pPr>
              <a:buFontTx/>
              <a:buChar char="-"/>
            </a:pPr>
            <a:r>
              <a:rPr lang="pl-PL" b="1" dirty="0"/>
              <a:t>jest niezgodny z zasadą szczególnej określoności regulacji </a:t>
            </a:r>
            <a:r>
              <a:rPr lang="pl-PL" b="1" dirty="0" err="1"/>
              <a:t>daninowych</a:t>
            </a:r>
            <a:r>
              <a:rPr lang="pl-PL" b="1" dirty="0"/>
              <a:t>, wywodzoną z art. 84 w związku z art. 217, w związku z</a:t>
            </a:r>
            <a:r>
              <a:rPr lang="pl-PL" dirty="0"/>
              <a:t> </a:t>
            </a:r>
            <a:r>
              <a:rPr lang="pl-PL" b="1" dirty="0"/>
              <a:t>art.</a:t>
            </a:r>
            <a:r>
              <a:rPr lang="pl-PL" dirty="0"/>
              <a:t> </a:t>
            </a:r>
            <a:r>
              <a:rPr lang="pl-PL" b="1" dirty="0"/>
              <a:t>64 ust. 3 Konstytucji Rzeczypospolitej Polskiej.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59559663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a">
  <a:themeElements>
    <a:clrScheme name="Galeri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173</TotalTime>
  <Words>2233</Words>
  <Application>Microsoft Office PowerPoint</Application>
  <PresentationFormat>Panoramiczny</PresentationFormat>
  <Paragraphs>92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4" baseType="lpstr">
      <vt:lpstr>Arial</vt:lpstr>
      <vt:lpstr>Gill Sans MT</vt:lpstr>
      <vt:lpstr>Galeria</vt:lpstr>
      <vt:lpstr>obiekty odpowiadające ustawowej definicji budynku uznawane za budowle (uchwała NSA z 29.09.2022, III FPS 1/21)</vt:lpstr>
      <vt:lpstr>kameleon</vt:lpstr>
      <vt:lpstr>To na pewno budynek</vt:lpstr>
      <vt:lpstr>Silosy na cukier – gorzki problem, gdy definicja ustawowa „uwiera”</vt:lpstr>
      <vt:lpstr>Wątpliwości rosną…</vt:lpstr>
      <vt:lpstr>To jeszcze bardziej problematyczne</vt:lpstr>
      <vt:lpstr>Przepis (lub Cyganka) prawdę Ci powie</vt:lpstr>
      <vt:lpstr>wniosek</vt:lpstr>
      <vt:lpstr>Wyrok TK z 13 grudnia 2017 r. SK 48/15, czyli triumf definicji legalnej </vt:lpstr>
      <vt:lpstr>uchwała NSA z 29.09.2022, III FPS 1/21 </vt:lpstr>
      <vt:lpstr>NSA mówi prawdę</vt:lpstr>
      <vt:lpstr>Dalej prawdę mówi NSA, ale … Prawo budowlane!</vt:lpstr>
      <vt:lpstr>Coś się jednak stało! Ale co?!?!</vt:lpstr>
      <vt:lpstr>NSA zakłada, że (uwaga – to moje wnioski z uchwały):</vt:lpstr>
      <vt:lpstr>Czy NSA kontynuuje swe poglądy, czy „wywraca szachownicę”?</vt:lpstr>
      <vt:lpstr>Pozytywne/negatywne skutki uchwały</vt:lpstr>
      <vt:lpstr>NSA rozwiązuje problem wyroku TK</vt:lpstr>
      <vt:lpstr>I tu się z NSA różnię</vt:lpstr>
      <vt:lpstr>„Bo inaczej się nie da…” – sugeruje NSA</vt:lpstr>
      <vt:lpstr>Czy uchwała jest tylko „RET-owska”, czy świadczy o zmianach a paradygmatach wykładni prawa podatkowego?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obiekty odpowiadające ustawowej definicji budynku uznawane za budowle (uchwała NSA z 29.09.2022, III FPS 1/21) –</dc:title>
  <dc:creator>Wojciech Morawski (wmoraw)</dc:creator>
  <cp:lastModifiedBy>Wojciech Morawski (wmoraw)</cp:lastModifiedBy>
  <cp:revision>15</cp:revision>
  <dcterms:created xsi:type="dcterms:W3CDTF">2023-05-30T17:02:45Z</dcterms:created>
  <dcterms:modified xsi:type="dcterms:W3CDTF">2023-05-31T17:41:28Z</dcterms:modified>
</cp:coreProperties>
</file>